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9" r:id="rId2"/>
    <p:sldId id="257" r:id="rId3"/>
    <p:sldId id="261" r:id="rId4"/>
    <p:sldId id="262" r:id="rId5"/>
    <p:sldId id="263" r:id="rId6"/>
    <p:sldId id="264" r:id="rId7"/>
    <p:sldId id="265"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93" r:id="rId26"/>
    <p:sldId id="294" r:id="rId27"/>
    <p:sldId id="283" r:id="rId28"/>
    <p:sldId id="297" r:id="rId29"/>
    <p:sldId id="295" r:id="rId30"/>
    <p:sldId id="296" r:id="rId31"/>
    <p:sldId id="298" r:id="rId32"/>
    <p:sldId id="284" r:id="rId33"/>
    <p:sldId id="285" r:id="rId34"/>
    <p:sldId id="286" r:id="rId35"/>
    <p:sldId id="287" r:id="rId36"/>
    <p:sldId id="288" r:id="rId37"/>
    <p:sldId id="258" r:id="rId3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521415D9-36F7-43E2-AB2F-B90AF26B5E84}">
      <p14:sectionLst xmlns:p14="http://schemas.microsoft.com/office/powerpoint/2010/main">
        <p14:section name="Default Section" id="{9EB15604-5663-42FA-96C2-5083A40705C8}">
          <p14:sldIdLst>
            <p14:sldId id="259"/>
            <p14:sldId id="257"/>
            <p14:sldId id="261"/>
            <p14:sldId id="262"/>
            <p14:sldId id="263"/>
            <p14:sldId id="264"/>
            <p14:sldId id="265"/>
            <p14:sldId id="260"/>
            <p14:sldId id="266"/>
            <p14:sldId id="267"/>
            <p14:sldId id="268"/>
            <p14:sldId id="269"/>
            <p14:sldId id="270"/>
            <p14:sldId id="271"/>
            <p14:sldId id="272"/>
            <p14:sldId id="273"/>
            <p14:sldId id="274"/>
            <p14:sldId id="275"/>
            <p14:sldId id="276"/>
            <p14:sldId id="277"/>
            <p14:sldId id="279"/>
            <p14:sldId id="280"/>
            <p14:sldId id="281"/>
            <p14:sldId id="282"/>
            <p14:sldId id="293"/>
            <p14:sldId id="294"/>
            <p14:sldId id="283"/>
            <p14:sldId id="297"/>
            <p14:sldId id="295"/>
            <p14:sldId id="296"/>
            <p14:sldId id="298"/>
            <p14:sldId id="284"/>
            <p14:sldId id="285"/>
            <p14:sldId id="286"/>
            <p14:sldId id="287"/>
            <p14:sldId id="288"/>
          </p14:sldIdLst>
        </p14:section>
        <p14:section name="Untitled Section" id="{6245500B-A624-46E5-B50C-52A6FB216D6D}">
          <p14:sldIdLst>
            <p14:sldId id="258"/>
          </p14:sldIdLst>
        </p14:section>
      </p14:sectionLst>
    </p:ex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852" y="96"/>
      </p:cViewPr>
      <p:guideLst>
        <p:guide orient="horz" pos="4320"/>
        <p:guide pos="76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Shape 40"/>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41" name="Shape 4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4962444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Tree>
    <p:extLst>
      <p:ext uri="{BB962C8B-B14F-4D97-AF65-F5344CB8AC3E}">
        <p14:creationId xmlns:p14="http://schemas.microsoft.com/office/powerpoint/2010/main" val="168091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3" name="TITLE OF PRESENTATION"/>
          <p:cNvSpPr txBox="1">
            <a:spLocks noGrp="1"/>
          </p:cNvSpPr>
          <p:nvPr>
            <p:ph type="body" sz="quarter" idx="13"/>
          </p:nvPr>
        </p:nvSpPr>
        <p:spPr>
          <a:xfrm>
            <a:off x="5065412" y="5158489"/>
            <a:ext cx="14507176" cy="1529264"/>
          </a:xfrm>
          <a:prstGeom prst="rect">
            <a:avLst/>
          </a:prstGeom>
        </p:spPr>
        <p:txBody>
          <a:bodyPr wrap="none">
            <a:spAutoFit/>
          </a:bodyPr>
          <a:lstStyle>
            <a:lvl1pPr marL="0" indent="0" algn="ctr">
              <a:spcBef>
                <a:spcPts val="0"/>
              </a:spcBef>
              <a:buClrTx/>
              <a:buSzTx/>
              <a:buNone/>
              <a:defRPr sz="9000">
                <a:solidFill>
                  <a:schemeClr val="tx1"/>
                </a:solidFill>
                <a:latin typeface="Helvetica Neue Light"/>
                <a:ea typeface="Helvetica Neue Light"/>
                <a:cs typeface="Helvetica Neue Light"/>
                <a:sym typeface="Helvetica Neue Light"/>
              </a:defRPr>
            </a:lvl1pPr>
          </a:lstStyle>
          <a:p>
            <a:pPr lvl="0"/>
            <a:r>
              <a:rPr lang="en-US"/>
              <a:t>Click to edit Master text styles</a:t>
            </a:r>
          </a:p>
        </p:txBody>
      </p:sp>
      <p:sp>
        <p:nvSpPr>
          <p:cNvPr id="14" name="PRESENTED BY"/>
          <p:cNvSpPr txBox="1">
            <a:spLocks noGrp="1"/>
          </p:cNvSpPr>
          <p:nvPr>
            <p:ph type="body" sz="quarter" idx="14"/>
          </p:nvPr>
        </p:nvSpPr>
        <p:spPr>
          <a:xfrm>
            <a:off x="9853582" y="9640203"/>
            <a:ext cx="4930836" cy="882933"/>
          </a:xfrm>
          <a:prstGeom prst="rect">
            <a:avLst/>
          </a:prstGeom>
        </p:spPr>
        <p:txBody>
          <a:bodyPr wrap="none">
            <a:spAutoFit/>
          </a:bodyPr>
          <a:lstStyle>
            <a:lvl1pPr marL="0" indent="0" algn="ctr">
              <a:spcBef>
                <a:spcPts val="0"/>
              </a:spcBef>
              <a:buClrTx/>
              <a:buSzTx/>
              <a:buNone/>
              <a:defRPr sz="4800" b="1">
                <a:solidFill>
                  <a:schemeClr val="tx1"/>
                </a:solidFill>
              </a:defRPr>
            </a:lvl1pPr>
          </a:lstStyle>
          <a:p>
            <a:pPr lvl="0"/>
            <a:r>
              <a:rPr lang="en-US"/>
              <a:t>Click to edit Master text styles</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Content">
    <p:spTree>
      <p:nvGrpSpPr>
        <p:cNvPr id="1" name=""/>
        <p:cNvGrpSpPr/>
        <p:nvPr/>
      </p:nvGrpSpPr>
      <p:grpSpPr>
        <a:xfrm>
          <a:off x="0" y="0"/>
          <a:ext cx="0" cy="0"/>
          <a:chOff x="0" y="0"/>
          <a:chExt cx="0" cy="0"/>
        </a:xfrm>
      </p:grpSpPr>
      <p:pic>
        <p:nvPicPr>
          <p:cNvPr id="22" name="Image" descr="Image"/>
          <p:cNvPicPr>
            <a:picLocks noChangeAspect="1"/>
          </p:cNvPicPr>
          <p:nvPr/>
        </p:nvPicPr>
        <p:blipFill>
          <a:blip r:embed="rId2">
            <a:extLst/>
          </a:blip>
          <a:stretch>
            <a:fillRect/>
          </a:stretch>
        </p:blipFill>
        <p:spPr>
          <a:xfrm>
            <a:off x="0" y="12661900"/>
            <a:ext cx="24384000" cy="1066800"/>
          </a:xfrm>
          <a:prstGeom prst="rect">
            <a:avLst/>
          </a:prstGeom>
          <a:ln w="12700">
            <a:miter lim="400000"/>
          </a:ln>
        </p:spPr>
      </p:pic>
      <p:sp>
        <p:nvSpPr>
          <p:cNvPr id="23" name="HEADING"/>
          <p:cNvSpPr txBox="1">
            <a:spLocks noGrp="1"/>
          </p:cNvSpPr>
          <p:nvPr>
            <p:ph type="body" sz="quarter" idx="13"/>
          </p:nvPr>
        </p:nvSpPr>
        <p:spPr>
          <a:xfrm>
            <a:off x="1602473" y="1422001"/>
            <a:ext cx="9979927" cy="1067599"/>
          </a:xfrm>
          <a:prstGeom prst="rect">
            <a:avLst/>
          </a:prstGeom>
        </p:spPr>
        <p:txBody>
          <a:bodyPr wrap="square">
            <a:spAutoFit/>
          </a:bodyPr>
          <a:lstStyle>
            <a:lvl1pPr marL="0" indent="0">
              <a:spcBef>
                <a:spcPts val="0"/>
              </a:spcBef>
              <a:buClrTx/>
              <a:buSzTx/>
              <a:buNone/>
              <a:defRPr sz="6000">
                <a:solidFill>
                  <a:srgbClr val="555759"/>
                </a:solidFill>
                <a:latin typeface="Helvetica Neue Light"/>
                <a:ea typeface="Helvetica Neue Light"/>
                <a:cs typeface="Helvetica Neue Light"/>
                <a:sym typeface="Helvetica Neue Light"/>
              </a:defRPr>
            </a:lvl1pPr>
          </a:lstStyle>
          <a:p>
            <a:pPr lvl="0"/>
            <a:r>
              <a:rPr lang="en-US"/>
              <a:t>Click to edit Master text styles</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
        <p:nvSpPr>
          <p:cNvPr id="3" name="Text Placeholder 2"/>
          <p:cNvSpPr>
            <a:spLocks noGrp="1"/>
          </p:cNvSpPr>
          <p:nvPr>
            <p:ph type="body" sz="quarter" idx="15"/>
          </p:nvPr>
        </p:nvSpPr>
        <p:spPr>
          <a:xfrm>
            <a:off x="1524000" y="3124200"/>
            <a:ext cx="21107400" cy="8686800"/>
          </a:xfrm>
        </p:spPr>
        <p:txBody>
          <a:bodyPr anchor="t" anchorCtr="0"/>
          <a:lstStyle>
            <a:lvl1pPr marL="0" indent="0">
              <a:buNone/>
              <a:defRPr baseline="0">
                <a:solidFill>
                  <a:schemeClr val="bg2"/>
                </a:solidFill>
              </a:defRPr>
            </a:lvl1pPr>
            <a:lvl2pPr marL="444500" indent="0">
              <a:buNone/>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losing">
    <p:spTree>
      <p:nvGrpSpPr>
        <p:cNvPr id="1" name=""/>
        <p:cNvGrpSpPr/>
        <p:nvPr/>
      </p:nvGrpSpPr>
      <p:grpSpPr>
        <a:xfrm>
          <a:off x="0" y="0"/>
          <a:ext cx="0" cy="0"/>
          <a:chOff x="0" y="0"/>
          <a:chExt cx="0" cy="0"/>
        </a:xfrm>
      </p:grpSpPr>
      <p:pic>
        <p:nvPicPr>
          <p:cNvPr id="32" name="Image" descr="Image"/>
          <p:cNvPicPr>
            <a:picLocks noChangeAspect="1"/>
          </p:cNvPicPr>
          <p:nvPr/>
        </p:nvPicPr>
        <p:blipFill>
          <a:blip r:embed="rId2">
            <a:extLst/>
          </a:blip>
          <a:stretch>
            <a:fillRect/>
          </a:stretch>
        </p:blipFill>
        <p:spPr>
          <a:xfrm>
            <a:off x="4753864" y="5704878"/>
            <a:ext cx="15130272" cy="1518844"/>
          </a:xfrm>
          <a:prstGeom prst="rect">
            <a:avLst/>
          </a:prstGeom>
          <a:ln w="12700">
            <a:miter lim="400000"/>
          </a:ln>
        </p:spPr>
      </p:pic>
      <p:pic>
        <p:nvPicPr>
          <p:cNvPr id="33" name="Image" descr="Image"/>
          <p:cNvPicPr>
            <a:picLocks noChangeAspect="1"/>
          </p:cNvPicPr>
          <p:nvPr/>
        </p:nvPicPr>
        <p:blipFill>
          <a:blip r:embed="rId3">
            <a:extLst/>
          </a:blip>
          <a:stretch>
            <a:fillRect/>
          </a:stretch>
        </p:blipFill>
        <p:spPr>
          <a:xfrm>
            <a:off x="0" y="12649200"/>
            <a:ext cx="24384000" cy="1066800"/>
          </a:xfrm>
          <a:prstGeom prst="rect">
            <a:avLst/>
          </a:prstGeom>
          <a:ln w="12700">
            <a:miter lim="400000"/>
          </a:ln>
        </p:spPr>
      </p:pic>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ma14="http://schemas.microsoft.com/office/mac/drawingml/2011/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 descr="Image"/>
          <p:cNvPicPr>
            <a:picLocks noChangeAspect="1"/>
          </p:cNvPicPr>
          <p:nvPr/>
        </p:nvPicPr>
        <p:blipFill>
          <a:blip r:embed="rId5">
            <a:extLst/>
          </a:blip>
          <a:stretch>
            <a:fillRect/>
          </a:stretch>
        </p:blipFill>
        <p:spPr>
          <a:xfrm rot="10800000">
            <a:off x="2073" y="-1"/>
            <a:ext cx="24379854" cy="13716001"/>
          </a:xfrm>
          <a:prstGeom prst="rect">
            <a:avLst/>
          </a:prstGeom>
          <a:ln w="12700">
            <a:miter lim="400000"/>
          </a:ln>
        </p:spPr>
      </p:pic>
      <p:pic>
        <p:nvPicPr>
          <p:cNvPr id="3" name="Image" descr="Image"/>
          <p:cNvPicPr>
            <a:picLocks noChangeAspect="1"/>
          </p:cNvPicPr>
          <p:nvPr/>
        </p:nvPicPr>
        <p:blipFill>
          <a:blip r:embed="rId6">
            <a:extLst/>
          </a:blip>
          <a:stretch>
            <a:fillRect/>
          </a:stretch>
        </p:blipFill>
        <p:spPr>
          <a:xfrm>
            <a:off x="0" y="11388428"/>
            <a:ext cx="24384001" cy="2324533"/>
          </a:xfrm>
          <a:prstGeom prst="rect">
            <a:avLst/>
          </a:prstGeom>
          <a:ln w="12700">
            <a:miter lim="400000"/>
          </a:ln>
        </p:spPr>
      </p:pic>
      <p:sp>
        <p:nvSpPr>
          <p:cNvPr id="4" name="Title Text"/>
          <p:cNvSpPr txBox="1">
            <a:spLocks noGrp="1"/>
          </p:cNvSpPr>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rPr dirty="0"/>
              <a:t>Title Text</a:t>
            </a:r>
          </a:p>
        </p:txBody>
      </p:sp>
      <p:sp>
        <p:nvSpPr>
          <p:cNvPr id="5" name="Body Level One…"/>
          <p:cNvSpPr txBox="1">
            <a:spLocks noGrp="1"/>
          </p:cNvSpPr>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nchorCtr="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 name="Slide Number"/>
          <p:cNvSpPr txBox="1">
            <a:spLocks noGrp="1"/>
          </p:cNvSpPr>
          <p:nvPr>
            <p:ph type="sldNum" sz="quarter" idx="2"/>
          </p:nvPr>
        </p:nvSpPr>
        <p:spPr>
          <a:xfrm>
            <a:off x="11954103" y="13073062"/>
            <a:ext cx="466269" cy="477671"/>
          </a:xfrm>
          <a:prstGeom prst="rect">
            <a:avLst/>
          </a:prstGeom>
          <a:ln w="12700">
            <a:miter lim="400000"/>
          </a:ln>
        </p:spPr>
        <p:txBody>
          <a:bodyPr wrap="none" lIns="71437" tIns="71437" rIns="71437" bIns="71437">
            <a:spAutoFit/>
          </a:bodyPr>
          <a:lstStyle>
            <a:lvl1pPr>
              <a:defRPr sz="2200" b="0">
                <a:latin typeface="Helvetica Neue Light"/>
                <a:ea typeface="Helvetica Neue Light"/>
                <a:cs typeface="Helvetica Neue Light"/>
                <a:sym typeface="Helvetica Neue Light"/>
              </a:defRPr>
            </a:lvl1pPr>
          </a:lstStyle>
          <a:p>
            <a:fld id="{86CB4B4D-7CA3-9044-876B-883B54F8677D}" type="slidenum">
              <a:t>‹#›</a:t>
            </a:fld>
            <a:endParaRP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chemeClr val="bg2"/>
          </a:solidFill>
          <a:uFillTx/>
          <a:latin typeface="+mn-lt"/>
          <a:ea typeface="+mn-ea"/>
          <a:cs typeface="+mn-cs"/>
          <a:sym typeface="Helvetica Neue Medium"/>
        </a:defRPr>
      </a:lvl1pPr>
      <a:lvl2pPr marL="0" marR="0" indent="2286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2pPr>
      <a:lvl3pPr marL="0" marR="0" indent="4572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3pPr>
      <a:lvl4pPr marL="0" marR="0" indent="6858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4pPr>
      <a:lvl5pPr marL="0" marR="0" indent="9144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5pPr>
      <a:lvl6pPr marL="0" marR="0" indent="11430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6pPr>
      <a:lvl7pPr marL="0" marR="0" indent="13716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7pPr>
      <a:lvl8pPr marL="0" marR="0" indent="16002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8pPr>
      <a:lvl9pPr marL="0" marR="0" indent="1828800" algn="ctr" defTabSz="821531" eaLnBrk="1" latinLnBrk="0" hangingPunct="1">
        <a:lnSpc>
          <a:spcPct val="100000"/>
        </a:lnSpc>
        <a:spcBef>
          <a:spcPts val="0"/>
        </a:spcBef>
        <a:spcAft>
          <a:spcPts val="0"/>
        </a:spcAft>
        <a:buClrTx/>
        <a:buSzTx/>
        <a:buFontTx/>
        <a:buNone/>
        <a:tabLst/>
        <a:defRPr sz="10800" b="0" i="0" u="none" strike="noStrike" cap="none" spc="0" baseline="0">
          <a:ln>
            <a:noFill/>
          </a:ln>
          <a:solidFill>
            <a:srgbClr val="FFFFFF"/>
          </a:solidFill>
          <a:uFillTx/>
          <a:latin typeface="+mn-lt"/>
          <a:ea typeface="+mn-ea"/>
          <a:cs typeface="+mn-cs"/>
          <a:sym typeface="Helvetica Neue Medium"/>
        </a:defRPr>
      </a:lvl9pPr>
    </p:titleStyle>
    <p:bodyStyle>
      <a:lvl1pPr marL="6111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chemeClr val="bg2"/>
          </a:solidFill>
          <a:uFillTx/>
          <a:latin typeface="Helvetica Neue"/>
          <a:ea typeface="Helvetica Neue"/>
          <a:cs typeface="Helvetica Neue"/>
          <a:sym typeface="Helvetica Neue"/>
        </a:defRPr>
      </a:lvl1pPr>
      <a:lvl2pPr marL="10556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chemeClr val="bg2"/>
          </a:solidFill>
          <a:uFillTx/>
          <a:latin typeface="Helvetica Neue"/>
          <a:ea typeface="Helvetica Neue"/>
          <a:cs typeface="Helvetica Neue"/>
          <a:sym typeface="Helvetica Neue"/>
        </a:defRPr>
      </a:lvl2pPr>
      <a:lvl3pPr marL="15001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chemeClr val="bg2"/>
          </a:solidFill>
          <a:uFillTx/>
          <a:latin typeface="Helvetica Neue"/>
          <a:ea typeface="Helvetica Neue"/>
          <a:cs typeface="Helvetica Neue"/>
          <a:sym typeface="Helvetica Neue"/>
        </a:defRPr>
      </a:lvl3pPr>
      <a:lvl4pPr marL="19446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chemeClr val="bg2"/>
          </a:solidFill>
          <a:uFillTx/>
          <a:latin typeface="Helvetica Neue"/>
          <a:ea typeface="Helvetica Neue"/>
          <a:cs typeface="Helvetica Neue"/>
          <a:sym typeface="Helvetica Neue"/>
        </a:defRPr>
      </a:lvl4pPr>
      <a:lvl5pPr marL="23891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chemeClr val="bg2"/>
          </a:solidFill>
          <a:uFillTx/>
          <a:latin typeface="Helvetica Neue"/>
          <a:ea typeface="Helvetica Neue"/>
          <a:cs typeface="Helvetica Neue"/>
          <a:sym typeface="Helvetica Neue"/>
        </a:defRPr>
      </a:lvl5pPr>
      <a:lvl6pPr marL="28336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6pPr>
      <a:lvl7pPr marL="32781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7pPr>
      <a:lvl8pPr marL="37226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8pPr>
      <a:lvl9pPr marL="4167187" marR="0" indent="-611187" algn="l" defTabSz="821531" rtl="0" eaLnBrk="1" latinLnBrk="0" hangingPunct="1">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1pPr>
      <a:lvl2pPr marL="0" marR="0" indent="2286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2pPr>
      <a:lvl3pPr marL="0" marR="0" indent="4572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3pPr>
      <a:lvl4pPr marL="0" marR="0" indent="6858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4pPr>
      <a:lvl5pPr marL="0" marR="0" indent="9144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5pPr>
      <a:lvl6pPr marL="0" marR="0" indent="11430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6pPr>
      <a:lvl7pPr marL="0" marR="0" indent="13716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7pPr>
      <a:lvl8pPr marL="0" marR="0" indent="16002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8pPr>
      <a:lvl9pPr marL="0" marR="0" indent="1828800" algn="ctr" defTabSz="821531" rtl="0" eaLnBrk="1" latinLnBrk="0" hangingPunct="1">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H@tblaw.com" TargetMode="External"/><Relationship Id="rId2" Type="http://schemas.openxmlformats.org/officeDocument/2006/relationships/hyperlink" Target="mailto:dwaltz@jacksonkell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mc="http://schemas.openxmlformats.org/markup-compatibility/2006" xmlns:p159="http://schemas.microsoft.com/office/powerpoint/2015/09/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p:cNvSpPr>
            <a:spLocks noGrp="1"/>
          </p:cNvSpPr>
          <p:nvPr>
            <p:ph type="body" sz="quarter" idx="13"/>
          </p:nvPr>
        </p:nvSpPr>
        <p:spPr>
          <a:xfrm>
            <a:off x="1446636" y="1371601"/>
            <a:ext cx="21744734" cy="4576252"/>
          </a:xfrm>
        </p:spPr>
        <p:txBody>
          <a:bodyPr/>
          <a:lstStyle/>
          <a:p>
            <a:r>
              <a:rPr lang="en-US" sz="9600" dirty="0"/>
              <a:t>Managing Risk, Safe Workplaces</a:t>
            </a:r>
            <a:br>
              <a:rPr lang="en-US" sz="9600" dirty="0"/>
            </a:br>
            <a:r>
              <a:rPr lang="en-US" sz="9600" dirty="0"/>
              <a:t>&amp;</a:t>
            </a:r>
            <a:br>
              <a:rPr lang="en-US" sz="9600" dirty="0"/>
            </a:br>
            <a:r>
              <a:rPr lang="en-US" sz="9600" dirty="0"/>
              <a:t> And What to Do When Things </a:t>
            </a:r>
            <a:r>
              <a:rPr lang="en-US" sz="9600"/>
              <a:t>Go Wrong</a:t>
            </a:r>
            <a:endParaRPr lang="en-US" dirty="0"/>
          </a:p>
        </p:txBody>
      </p:sp>
      <p:sp>
        <p:nvSpPr>
          <p:cNvPr id="3" name="Text Placeholder 2" descr="" title=""/>
          <p:cNvSpPr>
            <a:spLocks noGrp="1"/>
          </p:cNvSpPr>
          <p:nvPr>
            <p:ph type="body" sz="quarter" idx="14"/>
          </p:nvPr>
        </p:nvSpPr>
        <p:spPr>
          <a:xfrm>
            <a:off x="4788569" y="6191310"/>
            <a:ext cx="6946231" cy="4976361"/>
          </a:xfrm>
        </p:spPr>
        <p:txBody>
          <a:bodyPr/>
          <a:lstStyle/>
          <a:p>
            <a:pPr marL="444500" lvl="1" indent="0">
              <a:spcBef>
                <a:spcPts val="120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Presented by:</a:t>
            </a:r>
          </a:p>
          <a:p>
            <a:pPr marL="889000" lvl="2" indent="0">
              <a:spcBef>
                <a:spcPts val="120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Danielle Waltz, Esquire		</a:t>
            </a: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Jackson Kelly PLLC </a:t>
            </a: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500 Lee Street East, Suite 1600 </a:t>
            </a: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Charleston, WV 25301 </a:t>
            </a: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304) 340-1000 </a:t>
            </a: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Email: </a:t>
            </a:r>
            <a:r>
              <a:rPr lang="en-US" sz="3200" dirty="0">
                <a:solidFill>
                  <a:schemeClr val="bg2">
                    <a:lumMod val="75000"/>
                  </a:schemeClr>
                </a:solidFill>
                <a:latin typeface="Times New Roman" panose="02020603050405020304" pitchFamily="18" charset="0"/>
                <a:cs typeface="Times New Roman" panose="02020603050405020304" pitchFamily="18" charset="0"/>
                <a:hlinkClick r:id="rId2"/>
              </a:rPr>
              <a:t>dwaltz@jacksonkelly.com</a:t>
            </a:r>
            <a:endParaRPr lang="en-US" sz="3200" dirty="0">
              <a:solidFill>
                <a:schemeClr val="bg2">
                  <a:lumMod val="75000"/>
                </a:schemeClr>
              </a:solidFill>
              <a:latin typeface="Times New Roman" panose="02020603050405020304" pitchFamily="18" charset="0"/>
              <a:cs typeface="Times New Roman" panose="02020603050405020304" pitchFamily="18" charset="0"/>
            </a:endParaRPr>
          </a:p>
          <a:p>
            <a:pPr marL="889000" lvl="2" indent="0">
              <a:spcBef>
                <a:spcPts val="0"/>
              </a:spcBef>
              <a:buNone/>
            </a:pPr>
            <a:r>
              <a:rPr lang="en-US" sz="3200" dirty="0">
                <a:solidFill>
                  <a:schemeClr val="bg2">
                    <a:lumMod val="75000"/>
                  </a:schemeClr>
                </a:solidFill>
                <a:latin typeface="Times New Roman" panose="02020603050405020304" pitchFamily="18" charset="0"/>
                <a:cs typeface="Times New Roman" panose="02020603050405020304" pitchFamily="18" charset="0"/>
              </a:rPr>
              <a:t>Website: www.jacksonkelly.com</a:t>
            </a:r>
          </a:p>
          <a:p>
            <a:endParaRPr lang="en-US" dirty="0"/>
          </a:p>
        </p:txBody>
      </p:sp>
      <p:sp>
        <p:nvSpPr>
          <p:cNvPr id="4" name="TextBox 3" descr="" title="">
            <a:extLst>
              <a:ext uri="{FF2B5EF4-FFF2-40B4-BE49-F238E27FC236}">
                <a16:creationId xmlns:a16="http://schemas.microsoft.com/office/drawing/2014/main" id="{986D2958-F245-4CA4-9DAD-72AB0539F70E}"/>
              </a:ext>
            </a:extLst>
          </p:cNvPr>
          <p:cNvSpPr txBox="1"/>
          <p:nvPr/>
        </p:nvSpPr>
        <p:spPr>
          <a:xfrm>
            <a:off x="13792200" y="6383179"/>
            <a:ext cx="7162799" cy="40838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l"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endParaRPr>
          </a:p>
          <a:p>
            <a:pPr marL="0" marR="0" indent="0" algn="l" defTabSz="821531" rtl="0" fontAlgn="auto" latinLnBrk="0" hangingPunct="0">
              <a:lnSpc>
                <a:spcPct val="100000"/>
              </a:lnSpc>
              <a:spcBef>
                <a:spcPts val="0"/>
              </a:spcBef>
              <a:spcAft>
                <a:spcPts val="0"/>
              </a:spcAft>
              <a:buClrTx/>
              <a:buSzTx/>
              <a:buFontTx/>
              <a:buNone/>
              <a:tabLst/>
            </a:pPr>
            <a:r>
              <a:rPr lang="en-US" b="0" dirty="0">
                <a:solidFill>
                  <a:schemeClr val="bg2"/>
                </a:solidFill>
                <a:latin typeface="Times New Roman" panose="02020603050405020304" pitchFamily="18" charset="0"/>
                <a:cs typeface="Times New Roman" panose="02020603050405020304" pitchFamily="18" charset="0"/>
              </a:rPr>
              <a:t>Rosary A. Hernandez</a:t>
            </a:r>
          </a:p>
          <a:p>
            <a:pPr marL="0" marR="0" indent="0" algn="l" defTabSz="821531" rtl="0" fontAlgn="auto" latinLnBrk="0" hangingPunct="0">
              <a:lnSpc>
                <a:spcPct val="100000"/>
              </a:lnSpc>
              <a:spcBef>
                <a:spcPts val="0"/>
              </a:spcBef>
              <a:spcAft>
                <a:spcPts val="0"/>
              </a:spcAft>
              <a:buClrTx/>
              <a:buSzTx/>
              <a:buFontTx/>
              <a:buNone/>
              <a:tabLst/>
            </a:pPr>
            <a:r>
              <a:rPr lang="en-US" b="0" dirty="0">
                <a:solidFill>
                  <a:schemeClr val="bg2"/>
                </a:solidFill>
                <a:latin typeface="Times New Roman" panose="02020603050405020304" pitchFamily="18" charset="0"/>
                <a:cs typeface="Times New Roman" panose="02020603050405020304" pitchFamily="18" charset="0"/>
              </a:rPr>
              <a:t>Tiffany &amp; Bosco PA </a:t>
            </a:r>
          </a:p>
          <a:p>
            <a:pPr marL="0" marR="0" indent="0" algn="l" defTabSz="821531" rtl="0" fontAlgn="auto" latinLnBrk="0" hangingPunct="0">
              <a:lnSpc>
                <a:spcPct val="100000"/>
              </a:lnSpc>
              <a:spcBef>
                <a:spcPts val="0"/>
              </a:spcBef>
              <a:spcAft>
                <a:spcPts val="0"/>
              </a:spcAft>
              <a:buClrTx/>
              <a:buSzTx/>
              <a:buFontTx/>
              <a:buNone/>
              <a:tabLst/>
            </a:pPr>
            <a:r>
              <a:rPr lang="en-US" b="0" dirty="0">
                <a:solidFill>
                  <a:schemeClr val="bg2"/>
                </a:solidFill>
                <a:latin typeface="Times New Roman" panose="02020603050405020304" pitchFamily="18" charset="0"/>
                <a:cs typeface="Times New Roman" panose="02020603050405020304" pitchFamily="18" charset="0"/>
              </a:rPr>
              <a:t>2525 E Camelback Rd 7</a:t>
            </a:r>
            <a:r>
              <a:rPr lang="en-US" b="0" baseline="30000" dirty="0">
                <a:solidFill>
                  <a:schemeClr val="bg2"/>
                </a:solidFill>
                <a:latin typeface="Times New Roman" panose="02020603050405020304" pitchFamily="18" charset="0"/>
                <a:cs typeface="Times New Roman" panose="02020603050405020304" pitchFamily="18" charset="0"/>
              </a:rPr>
              <a:t>th</a:t>
            </a:r>
            <a:r>
              <a:rPr lang="en-US" b="0" dirty="0">
                <a:solidFill>
                  <a:schemeClr val="bg2"/>
                </a:solidFill>
                <a:latin typeface="Times New Roman" panose="02020603050405020304" pitchFamily="18" charset="0"/>
                <a:cs typeface="Times New Roman" panose="02020603050405020304" pitchFamily="18" charset="0"/>
              </a:rPr>
              <a:t> Fl</a:t>
            </a:r>
            <a:endPar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endParaRPr>
          </a:p>
          <a:p>
            <a:pPr marL="0" marR="0" indent="0" algn="l" defTabSz="821531" rtl="0" fontAlgn="auto" latinLnBrk="0" hangingPunct="0">
              <a:lnSpc>
                <a:spcPct val="100000"/>
              </a:lnSpc>
              <a:spcBef>
                <a:spcPts val="0"/>
              </a:spcBef>
              <a:spcAft>
                <a:spcPts val="0"/>
              </a:spcAft>
              <a:buClrTx/>
              <a:buSzTx/>
              <a:buFontTx/>
              <a:buNone/>
              <a:tabLst/>
            </a:pPr>
            <a:r>
              <a:rPr lang="en-US" b="0" dirty="0">
                <a:solidFill>
                  <a:schemeClr val="bg2"/>
                </a:solidFill>
                <a:latin typeface="Times New Roman" panose="02020603050405020304" pitchFamily="18" charset="0"/>
                <a:cs typeface="Times New Roman" panose="02020603050405020304" pitchFamily="18" charset="0"/>
              </a:rPr>
              <a:t>Phoenix, AZ 85016-9240</a:t>
            </a:r>
          </a:p>
          <a:p>
            <a:pPr marL="0" marR="0" indent="0" algn="l" defTabSz="821531" rtl="0" fontAlgn="auto" latinLnBrk="0" hangingPunct="0">
              <a:lnSpc>
                <a:spcPct val="100000"/>
              </a:lnSpc>
              <a:spcBef>
                <a:spcPts val="0"/>
              </a:spcBef>
              <a:spcAft>
                <a:spcPts val="0"/>
              </a:spcAft>
              <a:buClrTx/>
              <a:buSzTx/>
              <a:buFontTx/>
              <a:buNone/>
              <a:tabLst/>
            </a:pPr>
            <a:r>
              <a:rPr lang="en-US" b="0" dirty="0">
                <a:solidFill>
                  <a:schemeClr val="bg2"/>
                </a:solidFill>
                <a:latin typeface="Times New Roman" panose="02020603050405020304" pitchFamily="18" charset="0"/>
                <a:cs typeface="Times New Roman" panose="02020603050405020304" pitchFamily="18" charset="0"/>
              </a:rPr>
              <a:t>(602) 452-2735</a:t>
            </a:r>
          </a:p>
          <a:p>
            <a:pPr marL="0" marR="0" indent="0" algn="l"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rPr>
              <a:t>Email:  </a:t>
            </a:r>
            <a:r>
              <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hlinkClick r:id="rId3"/>
              </a:rPr>
              <a:t>RAH@tblaw.com</a:t>
            </a:r>
            <a:endPar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endParaRPr>
          </a:p>
          <a:p>
            <a:pPr marL="0" marR="0" indent="0" algn="l"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rPr>
              <a:t>Website:  www.</a:t>
            </a:r>
            <a:r>
              <a:rPr lang="en-US" b="0" dirty="0">
                <a:solidFill>
                  <a:schemeClr val="bg2"/>
                </a:solidFill>
                <a:latin typeface="Times New Roman" panose="02020603050405020304" pitchFamily="18" charset="0"/>
                <a:cs typeface="Times New Roman" panose="02020603050405020304" pitchFamily="18" charset="0"/>
              </a:rPr>
              <a:t>tblaw.</a:t>
            </a:r>
            <a:r>
              <a:rPr kumimoji="0" lang="en-US" sz="3200" b="0" i="0" u="none" strike="noStrike" cap="none" spc="0" normalizeH="0" baseline="0" dirty="0">
                <a:ln>
                  <a:noFill/>
                </a:ln>
                <a:solidFill>
                  <a:schemeClr val="bg2"/>
                </a:solidFill>
                <a:effectLst/>
                <a:uFillTx/>
                <a:latin typeface="Times New Roman" panose="02020603050405020304" pitchFamily="18" charset="0"/>
                <a:cs typeface="Times New Roman" panose="02020603050405020304" pitchFamily="18" charset="0"/>
                <a:sym typeface="Helvetica Neue"/>
              </a:rPr>
              <a:t>com</a:t>
            </a:r>
          </a:p>
        </p:txBody>
      </p:sp>
    </p:spTree>
    <p:extLst>
      <p:ext uri="{BB962C8B-B14F-4D97-AF65-F5344CB8AC3E}">
        <p14:creationId xmlns:p14="http://schemas.microsoft.com/office/powerpoint/2010/main" val="23988166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p14="http://schemas.microsoft.com/office/powerpoint/2010/main" xmlns:a16="http://schemas.microsoft.com/office/drawing/2014/main">
      <p:transition spd="slow">
        <p:fade/>
      </p:transition>
    </mc:Fallback>
  </mc:AlternateContent>
</p:sld>
</file>

<file path=ppt/slides/slide10.xml><?xml version="1.0" encoding="utf-8"?>
<p:sld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1BD6533C-9174-4B71-9346-376634463644}"/>
              </a:ext>
            </a:extLst>
          </p:cNvPr>
          <p:cNvSpPr>
            <a:spLocks noGrp="1"/>
          </p:cNvSpPr>
          <p:nvPr>
            <p:ph type="body" sz="quarter" idx="13"/>
          </p:nvPr>
        </p:nvSpPr>
        <p:spPr/>
        <p:txBody>
          <a:bodyPr/>
          <a:lstStyle/>
          <a:p>
            <a:r>
              <a:rPr lang="en-US" b="1" dirty="0"/>
              <a:t>Arbitration or Litigation </a:t>
            </a:r>
          </a:p>
        </p:txBody>
      </p:sp>
      <p:sp>
        <p:nvSpPr>
          <p:cNvPr id="3" name="Text Placeholder 2" descr="" title="">
            <a:extLst>
              <a:ext uri="{FF2B5EF4-FFF2-40B4-BE49-F238E27FC236}">
                <a16:creationId xmlns:a16="http://schemas.microsoft.com/office/drawing/2014/main" id="{A0876F58-E3F4-4467-8B88-B618A3B4FA71}"/>
              </a:ext>
            </a:extLst>
          </p:cNvPr>
          <p:cNvSpPr>
            <a:spLocks noGrp="1"/>
          </p:cNvSpPr>
          <p:nvPr>
            <p:ph type="body" sz="quarter" idx="15"/>
          </p:nvPr>
        </p:nvSpPr>
        <p:spPr/>
        <p:txBody>
          <a:bodyPr>
            <a:normAutofit/>
          </a:bodyPr>
          <a:lstStyle/>
          <a:p>
            <a:pPr algn="ctr"/>
            <a:r>
              <a:rPr lang="en-US" sz="7200" dirty="0"/>
              <a:t>“Field of Battle”</a:t>
            </a:r>
          </a:p>
          <a:p>
            <a:r>
              <a:rPr lang="en-US" sz="5400" dirty="0"/>
              <a:t>	Pros and Cons of Arbitration and Litigation </a:t>
            </a:r>
          </a:p>
          <a:p>
            <a:r>
              <a:rPr lang="en-US" sz="5400" dirty="0"/>
              <a:t>	Creative Contract Drafting </a:t>
            </a:r>
          </a:p>
        </p:txBody>
      </p:sp>
      <p:pic>
        <p:nvPicPr>
          <p:cNvPr id="4" name="Picture 7" descr="" title="">
            <a:extLst>
              <a:ext uri="{FF2B5EF4-FFF2-40B4-BE49-F238E27FC236}">
                <a16:creationId xmlns:a16="http://schemas.microsoft.com/office/drawing/2014/main" id="{92488933-5849-422A-9E60-1F6140C0A2F8}"/>
              </a:ext>
            </a:extLst>
          </p:cNvPr>
          <p:cNvPicPr>
            <a:picLocks noChangeAspect="1" noChangeArrowheads="1"/>
          </p:cNvPicPr>
          <p:nvPr/>
        </p:nvPicPr>
        <p:blipFill>
          <a:blip r:embed="rId2" cstate="print"/>
          <a:srcRect/>
          <a:stretch>
            <a:fillRect/>
          </a:stretch>
        </p:blipFill>
        <p:spPr bwMode="auto">
          <a:xfrm>
            <a:off x="8305800" y="7772400"/>
            <a:ext cx="8458200" cy="4521599"/>
          </a:xfrm>
          <a:prstGeom prst="rect">
            <a:avLst/>
          </a:prstGeom>
          <a:noFill/>
        </p:spPr>
      </p:pic>
    </p:spTree>
    <p:extLst>
      <p:ext uri="{BB962C8B-B14F-4D97-AF65-F5344CB8AC3E}">
        <p14:creationId xmlns:p14="http://schemas.microsoft.com/office/powerpoint/2010/main" val="48612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p14="http://schemas.microsoft.com/office/powerpoint/2010/main" xmlns:a16="http://schemas.microsoft.com/office/drawing/2014/main">
      <p:transition spd="slow">
        <p:fade/>
      </p:transition>
    </mc:Fallback>
  </mc:AlternateContent>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4518C238-32F4-4E70-BC0E-672C8FB59483}"/>
              </a:ext>
            </a:extLst>
          </p:cNvPr>
          <p:cNvSpPr>
            <a:spLocks noGrp="1"/>
          </p:cNvSpPr>
          <p:nvPr>
            <p:ph type="body" sz="quarter" idx="13"/>
          </p:nvPr>
        </p:nvSpPr>
        <p:spPr>
          <a:xfrm>
            <a:off x="1602473" y="1422001"/>
            <a:ext cx="21028927" cy="1990929"/>
          </a:xfrm>
        </p:spPr>
        <p:txBody>
          <a:bodyPr/>
          <a:lstStyle/>
          <a:p>
            <a:pPr algn="ctr"/>
            <a:r>
              <a:rPr lang="en-US" b="1" dirty="0"/>
              <a:t>Redesign Costs </a:t>
            </a:r>
          </a:p>
          <a:p>
            <a:pPr algn="ctr"/>
            <a:r>
              <a:rPr lang="en-US" dirty="0"/>
              <a:t>Who pays to redesign when the project goes over budget? </a:t>
            </a:r>
          </a:p>
        </p:txBody>
      </p:sp>
      <p:sp>
        <p:nvSpPr>
          <p:cNvPr id="3" name="Text Placeholder 2" descr="" title="">
            <a:extLst>
              <a:ext uri="{FF2B5EF4-FFF2-40B4-BE49-F238E27FC236}">
                <a16:creationId xmlns:a16="http://schemas.microsoft.com/office/drawing/2014/main" id="{35DA7510-0966-456C-B4DE-EFB424FB25A7}"/>
              </a:ext>
            </a:extLst>
          </p:cNvPr>
          <p:cNvSpPr>
            <a:spLocks noGrp="1"/>
          </p:cNvSpPr>
          <p:nvPr>
            <p:ph type="body" sz="quarter" idx="15"/>
          </p:nvPr>
        </p:nvSpPr>
        <p:spPr>
          <a:xfrm>
            <a:off x="1524000" y="3657599"/>
            <a:ext cx="21107400" cy="8636399"/>
          </a:xfrm>
        </p:spPr>
        <p:txBody>
          <a:bodyPr>
            <a:normAutofit fontScale="92500" lnSpcReduction="10000"/>
          </a:bodyPr>
          <a:lstStyle/>
          <a:p>
            <a:pPr>
              <a:spcBef>
                <a:spcPts val="3000"/>
              </a:spcBef>
            </a:pPr>
            <a:r>
              <a:rPr lang="en-US" dirty="0"/>
              <a:t>	</a:t>
            </a:r>
            <a:r>
              <a:rPr lang="en-US" b="1" dirty="0"/>
              <a:t>American Institute of Architects</a:t>
            </a:r>
          </a:p>
          <a:p>
            <a:pPr marL="91440">
              <a:spcBef>
                <a:spcPts val="3000"/>
              </a:spcBef>
            </a:pPr>
            <a:r>
              <a:rPr lang="en-US" sz="3600" b="1" dirty="0"/>
              <a:t>		</a:t>
            </a:r>
            <a:r>
              <a:rPr lang="en-US" sz="3600" dirty="0"/>
              <a:t>Requires preparation of preliminary estimate of “Cost of the Work” but does not make clear who 				bears cost of redesign </a:t>
            </a:r>
          </a:p>
          <a:p>
            <a:pPr marL="91440">
              <a:spcBef>
                <a:spcPts val="3000"/>
              </a:spcBef>
            </a:pPr>
            <a:r>
              <a:rPr lang="en-US" sz="3600" b="1" dirty="0"/>
              <a:t>		</a:t>
            </a:r>
            <a:r>
              <a:rPr lang="en-US" sz="3600" dirty="0"/>
              <a:t>Does not warrant that bids will not vary from estimate </a:t>
            </a:r>
          </a:p>
          <a:p>
            <a:pPr marL="91440">
              <a:spcBef>
                <a:spcPts val="3000"/>
              </a:spcBef>
            </a:pPr>
            <a:r>
              <a:rPr lang="en-US" sz="3600" b="1" dirty="0"/>
              <a:t>		</a:t>
            </a:r>
            <a:r>
              <a:rPr lang="en-US" sz="3600" dirty="0"/>
              <a:t>Requires redesign at no additional cost to owner in exchange for limiting liability to owner</a:t>
            </a:r>
          </a:p>
          <a:p>
            <a:pPr>
              <a:spcBef>
                <a:spcPts val="3000"/>
              </a:spcBef>
            </a:pPr>
            <a:r>
              <a:rPr lang="en-US" b="1" dirty="0"/>
              <a:t>	Engineers Joint Contract Documents Committee</a:t>
            </a:r>
          </a:p>
          <a:p>
            <a:pPr>
              <a:spcBef>
                <a:spcPts val="3000"/>
              </a:spcBef>
            </a:pPr>
            <a:r>
              <a:rPr lang="en-US" dirty="0"/>
              <a:t>		</a:t>
            </a:r>
            <a:r>
              <a:rPr lang="en-US" sz="3600" dirty="0"/>
              <a:t>EJDC E-500 deals with redesign costs separately from additional services</a:t>
            </a:r>
          </a:p>
          <a:p>
            <a:pPr>
              <a:spcBef>
                <a:spcPts val="3000"/>
              </a:spcBef>
            </a:pPr>
            <a:r>
              <a:rPr lang="en-US" sz="3600" dirty="0"/>
              <a:t>		Design professional to correct design deficiencies at no cost to owner unless the deficiency in 				design is the result of inaccurate information provided by owner</a:t>
            </a:r>
          </a:p>
          <a:p>
            <a:pPr algn="ctr">
              <a:spcBef>
                <a:spcPts val="3000"/>
              </a:spcBef>
            </a:pPr>
            <a:r>
              <a:rPr lang="en-US" sz="3600" dirty="0"/>
              <a:t>	</a:t>
            </a:r>
          </a:p>
          <a:p>
            <a:pPr algn="ctr">
              <a:spcBef>
                <a:spcPts val="3000"/>
              </a:spcBef>
            </a:pPr>
            <a:r>
              <a:rPr lang="en-US" sz="3600" b="1" dirty="0">
                <a:solidFill>
                  <a:srgbClr val="FF0000"/>
                </a:solidFill>
              </a:rPr>
              <a:t>Revise standard forms to clearly allocate cost of redesign</a:t>
            </a:r>
          </a:p>
        </p:txBody>
      </p:sp>
    </p:spTree>
    <p:extLst>
      <p:ext uri="{BB962C8B-B14F-4D97-AF65-F5344CB8AC3E}">
        <p14:creationId xmlns:p14="http://schemas.microsoft.com/office/powerpoint/2010/main" val="105848395"/>
      </p:ext>
    </p:extLst>
  </p:cSld>
  <p:clrMapOvr>
    <a:masterClrMapping/>
  </p:clrMapOvr>
  <p:transition spd="slow">
    <p:push dir="u"/>
  </p:transition>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5ACE2C64-C1D1-4FF6-B3A4-76158CE883E0}"/>
              </a:ext>
            </a:extLst>
          </p:cNvPr>
          <p:cNvSpPr>
            <a:spLocks noGrp="1"/>
          </p:cNvSpPr>
          <p:nvPr>
            <p:ph type="body" sz="quarter" idx="13"/>
          </p:nvPr>
        </p:nvSpPr>
        <p:spPr/>
        <p:txBody>
          <a:bodyPr/>
          <a:lstStyle/>
          <a:p>
            <a:r>
              <a:rPr lang="en-US" dirty="0"/>
              <a:t>Can the Contractor Sue You?</a:t>
            </a:r>
          </a:p>
        </p:txBody>
      </p:sp>
      <p:sp>
        <p:nvSpPr>
          <p:cNvPr id="3" name="Text Placeholder 2" descr="" title="">
            <a:extLst>
              <a:ext uri="{FF2B5EF4-FFF2-40B4-BE49-F238E27FC236}">
                <a16:creationId xmlns:a16="http://schemas.microsoft.com/office/drawing/2014/main" id="{13F90BB9-03ED-4337-B1D2-260AD51D3712}"/>
              </a:ext>
            </a:extLst>
          </p:cNvPr>
          <p:cNvSpPr>
            <a:spLocks noGrp="1"/>
          </p:cNvSpPr>
          <p:nvPr>
            <p:ph type="body" sz="quarter" idx="15"/>
          </p:nvPr>
        </p:nvSpPr>
        <p:spPr>
          <a:xfrm>
            <a:off x="1586431" y="3200400"/>
            <a:ext cx="21107400" cy="8686800"/>
          </a:xfrm>
        </p:spPr>
        <p:txBody>
          <a:bodyPr/>
          <a:lstStyle/>
          <a:p>
            <a:r>
              <a:rPr lang="en-US" dirty="0"/>
              <a:t>	</a:t>
            </a:r>
            <a:r>
              <a:rPr lang="en-US" b="1" dirty="0"/>
              <a:t>The GC can’t sue me, I don’t have a contract with her. </a:t>
            </a:r>
          </a:p>
          <a:p>
            <a:r>
              <a:rPr lang="en-US" b="1" dirty="0"/>
              <a:t>		West Virginia </a:t>
            </a:r>
            <a:r>
              <a:rPr lang="en-US" dirty="0"/>
              <a:t>= Yes, GC can sue your. (Eastern Steel)</a:t>
            </a:r>
          </a:p>
          <a:p>
            <a:r>
              <a:rPr lang="en-US" dirty="0"/>
              <a:t>		</a:t>
            </a:r>
            <a:r>
              <a:rPr lang="en-US" b="1" dirty="0"/>
              <a:t>Ohio</a:t>
            </a:r>
            <a:r>
              <a:rPr lang="en-US" dirty="0"/>
              <a:t> = Maybe. (Case law confused. Condo Owners not allowed to sue 				architect. Spring Creek, 2008)</a:t>
            </a:r>
          </a:p>
          <a:p>
            <a:r>
              <a:rPr lang="en-US" dirty="0"/>
              <a:t>		</a:t>
            </a:r>
            <a:r>
              <a:rPr lang="en-US" b="1" dirty="0"/>
              <a:t>Pennsylvani</a:t>
            </a:r>
            <a:r>
              <a:rPr lang="en-US" dirty="0"/>
              <a:t>a = Yes, GC can sue you. (</a:t>
            </a:r>
            <a:r>
              <a:rPr lang="en-US" dirty="0" err="1"/>
              <a:t>Bilt</a:t>
            </a:r>
            <a:r>
              <a:rPr lang="en-US" dirty="0"/>
              <a:t>-Rite)</a:t>
            </a:r>
          </a:p>
          <a:p>
            <a:r>
              <a:rPr lang="en-US" dirty="0"/>
              <a:t>		</a:t>
            </a:r>
            <a:r>
              <a:rPr lang="en-US" b="1" dirty="0"/>
              <a:t>Virginia </a:t>
            </a:r>
            <a:r>
              <a:rPr lang="en-US" dirty="0"/>
              <a:t>= No. (</a:t>
            </a:r>
            <a:r>
              <a:rPr lang="en-US" dirty="0" err="1"/>
              <a:t>Waytec</a:t>
            </a:r>
            <a:r>
              <a:rPr lang="en-US" dirty="0"/>
              <a:t>)</a:t>
            </a:r>
          </a:p>
        </p:txBody>
      </p:sp>
    </p:spTree>
    <p:extLst>
      <p:ext uri="{BB962C8B-B14F-4D97-AF65-F5344CB8AC3E}">
        <p14:creationId xmlns:p14="http://schemas.microsoft.com/office/powerpoint/2010/main" val="470308453"/>
      </p:ext>
    </p:extLst>
  </p:cSld>
  <p:clrMapOvr>
    <a:masterClrMapping/>
  </p:clrMapOvr>
  <p:transition spd="slow">
    <p:push dir="u"/>
  </p:transition>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F351C665-17BA-4028-A967-CC0AC37577E9}"/>
              </a:ext>
            </a:extLst>
          </p:cNvPr>
          <p:cNvSpPr>
            <a:spLocks noGrp="1"/>
          </p:cNvSpPr>
          <p:nvPr>
            <p:ph type="body" sz="quarter" idx="13"/>
          </p:nvPr>
        </p:nvSpPr>
        <p:spPr/>
        <p:txBody>
          <a:bodyPr/>
          <a:lstStyle/>
          <a:p>
            <a:r>
              <a:rPr lang="en-US" dirty="0"/>
              <a:t>Can the Contractor Sue You?</a:t>
            </a:r>
          </a:p>
        </p:txBody>
      </p:sp>
      <p:sp>
        <p:nvSpPr>
          <p:cNvPr id="3" name="Text Placeholder 2" descr="" title="">
            <a:extLst>
              <a:ext uri="{FF2B5EF4-FFF2-40B4-BE49-F238E27FC236}">
                <a16:creationId xmlns:a16="http://schemas.microsoft.com/office/drawing/2014/main" id="{8C2EB4EC-2BA3-407C-A954-7067CF121BB5}"/>
              </a:ext>
            </a:extLst>
          </p:cNvPr>
          <p:cNvSpPr>
            <a:spLocks noGrp="1"/>
          </p:cNvSpPr>
          <p:nvPr>
            <p:ph type="body" sz="quarter" idx="15"/>
          </p:nvPr>
        </p:nvSpPr>
        <p:spPr/>
        <p:txBody>
          <a:bodyPr>
            <a:normAutofit fontScale="92500" lnSpcReduction="20000"/>
          </a:bodyPr>
          <a:lstStyle/>
          <a:p>
            <a:r>
              <a:rPr lang="en-US" dirty="0"/>
              <a:t>	</a:t>
            </a:r>
            <a:r>
              <a:rPr lang="en-US" b="1" dirty="0"/>
              <a:t>Examples of Other States = Yes</a:t>
            </a:r>
          </a:p>
          <a:p>
            <a:r>
              <a:rPr lang="en-US" dirty="0"/>
              <a:t>		Georgia (Robert &amp; Co.)</a:t>
            </a:r>
          </a:p>
          <a:p>
            <a:r>
              <a:rPr lang="en-US" dirty="0"/>
              <a:t>		Tennessee (John Martin Co.)</a:t>
            </a:r>
          </a:p>
          <a:p>
            <a:r>
              <a:rPr lang="en-US" dirty="0"/>
              <a:t>		Florida (Hewitt-Kier Constr.?)</a:t>
            </a:r>
          </a:p>
          <a:p>
            <a:r>
              <a:rPr lang="en-US" dirty="0"/>
              <a:t>		Kentucky (</a:t>
            </a:r>
            <a:r>
              <a:rPr lang="en-US" dirty="0" err="1"/>
              <a:t>Presnell</a:t>
            </a:r>
            <a:r>
              <a:rPr lang="en-US" dirty="0"/>
              <a:t> Constr.)</a:t>
            </a:r>
          </a:p>
          <a:p>
            <a:pPr algn="just"/>
            <a:r>
              <a:rPr lang="en-US" dirty="0"/>
              <a:t>	“[T]he reality of modern construction litigation is that contractors routinely assert 	negligence claims against design professionals and courts are willing to entertain a tort 	claim for economic loss in the form of </a:t>
            </a:r>
            <a:r>
              <a:rPr lang="en-US" dirty="0">
                <a:solidFill>
                  <a:srgbClr val="FF0000"/>
                </a:solidFill>
              </a:rPr>
              <a:t>negligent misrepresentation</a:t>
            </a:r>
            <a:r>
              <a:rPr lang="en-US" dirty="0"/>
              <a:t>.”  </a:t>
            </a:r>
            <a:r>
              <a:rPr lang="en-US" i="1" dirty="0"/>
              <a:t>Architect and 	Engineer Liability: Claims Against Design Professionals</a:t>
            </a:r>
            <a:r>
              <a:rPr lang="en-US" dirty="0"/>
              <a:t>, p. 6-30 (4</a:t>
            </a:r>
            <a:r>
              <a:rPr lang="en-US" baseline="30000" dirty="0"/>
              <a:t>th</a:t>
            </a:r>
            <a:r>
              <a:rPr lang="en-US" dirty="0"/>
              <a:t> ed., 2013)</a:t>
            </a:r>
          </a:p>
        </p:txBody>
      </p:sp>
    </p:spTree>
    <p:extLst>
      <p:ext uri="{BB962C8B-B14F-4D97-AF65-F5344CB8AC3E}">
        <p14:creationId xmlns:p14="http://schemas.microsoft.com/office/powerpoint/2010/main" val="3581070048"/>
      </p:ext>
    </p:extLst>
  </p:cSld>
  <p:clrMapOvr>
    <a:masterClrMapping/>
  </p:clrMapOvr>
  <p:transition spd="slow">
    <p:push dir="u"/>
  </p:transition>
</p:sld>
</file>

<file path=ppt/slides/slide1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747425D5-8EA7-464F-884C-8C3BD95EE34D}"/>
              </a:ext>
            </a:extLst>
          </p:cNvPr>
          <p:cNvSpPr>
            <a:spLocks noGrp="1"/>
          </p:cNvSpPr>
          <p:nvPr>
            <p:ph type="body" sz="quarter" idx="13"/>
          </p:nvPr>
        </p:nvSpPr>
        <p:spPr>
          <a:xfrm>
            <a:off x="1602473" y="1422001"/>
            <a:ext cx="21028927" cy="1067599"/>
          </a:xfrm>
        </p:spPr>
        <p:txBody>
          <a:bodyPr/>
          <a:lstStyle/>
          <a:p>
            <a:r>
              <a:rPr lang="en-US" dirty="0"/>
              <a:t>Documentation, Documentation, Documentation!</a:t>
            </a:r>
          </a:p>
        </p:txBody>
      </p:sp>
      <p:sp>
        <p:nvSpPr>
          <p:cNvPr id="3" name="Text Placeholder 2" descr="" title="">
            <a:extLst>
              <a:ext uri="{FF2B5EF4-FFF2-40B4-BE49-F238E27FC236}">
                <a16:creationId xmlns:a16="http://schemas.microsoft.com/office/drawing/2014/main" id="{5B45E0F0-4912-479A-A14E-D43AD9D658CA}"/>
              </a:ext>
            </a:extLst>
          </p:cNvPr>
          <p:cNvSpPr>
            <a:spLocks noGrp="1"/>
          </p:cNvSpPr>
          <p:nvPr>
            <p:ph type="body" sz="quarter" idx="15"/>
          </p:nvPr>
        </p:nvSpPr>
        <p:spPr>
          <a:xfrm>
            <a:off x="1638300" y="2819400"/>
            <a:ext cx="21107400" cy="9398399"/>
          </a:xfrm>
        </p:spPr>
        <p:txBody>
          <a:bodyPr/>
          <a:lstStyle/>
          <a:p>
            <a:r>
              <a:rPr lang="en-US" dirty="0"/>
              <a:t>	You cannot win if you have no evidence.</a:t>
            </a:r>
          </a:p>
          <a:p>
            <a:endParaRPr lang="en-US" dirty="0"/>
          </a:p>
          <a:p>
            <a:endParaRPr lang="en-US" dirty="0"/>
          </a:p>
          <a:p>
            <a:r>
              <a:rPr lang="en-US" dirty="0"/>
              <a:t>	It is easier to persuade an angry client if you have evidence. </a:t>
            </a:r>
          </a:p>
        </p:txBody>
      </p:sp>
      <p:pic>
        <p:nvPicPr>
          <p:cNvPr id="4" name="irc_mi" descr="" title="">
            <a:extLst>
              <a:ext uri="{FF2B5EF4-FFF2-40B4-BE49-F238E27FC236}">
                <a16:creationId xmlns:a16="http://schemas.microsoft.com/office/drawing/2014/main" id="{CCDD6518-2D4F-4964-9585-0E68CA9CEB8E}"/>
              </a:ext>
            </a:extLst>
          </p:cNvPr>
          <p:cNvPicPr>
            <a:picLocks noChangeAspect="1" noChangeArrowheads="1"/>
          </p:cNvPicPr>
          <p:nvPr/>
        </p:nvPicPr>
        <p:blipFill>
          <a:blip r:embed="rId2" cstate="print"/>
          <a:srcRect/>
          <a:stretch>
            <a:fillRect/>
          </a:stretch>
        </p:blipFill>
        <p:spPr bwMode="auto">
          <a:xfrm>
            <a:off x="12801600" y="2819400"/>
            <a:ext cx="3810000" cy="3581400"/>
          </a:xfrm>
          <a:prstGeom prst="rect">
            <a:avLst/>
          </a:prstGeom>
          <a:noFill/>
          <a:ln w="9525">
            <a:noFill/>
            <a:miter lim="800000"/>
            <a:headEnd/>
            <a:tailEnd/>
          </a:ln>
        </p:spPr>
      </p:pic>
      <p:pic>
        <p:nvPicPr>
          <p:cNvPr id="5" name="Picture 4" descr="" title="">
            <a:extLst>
              <a:ext uri="{FF2B5EF4-FFF2-40B4-BE49-F238E27FC236}">
                <a16:creationId xmlns:a16="http://schemas.microsoft.com/office/drawing/2014/main" id="{80FB18B8-74E2-485D-B268-463C174E41E8}"/>
              </a:ext>
            </a:extLst>
          </p:cNvPr>
          <p:cNvPicPr>
            <a:picLocks noChangeAspect="1" noChangeArrowheads="1"/>
          </p:cNvPicPr>
          <p:nvPr/>
        </p:nvPicPr>
        <p:blipFill>
          <a:blip r:embed="rId3" cstate="print"/>
          <a:srcRect/>
          <a:stretch>
            <a:fillRect/>
          </a:stretch>
        </p:blipFill>
        <p:spPr bwMode="auto">
          <a:xfrm>
            <a:off x="17297400" y="8229600"/>
            <a:ext cx="4800600" cy="3302399"/>
          </a:xfrm>
          <a:prstGeom prst="rect">
            <a:avLst/>
          </a:prstGeom>
          <a:noFill/>
        </p:spPr>
      </p:pic>
    </p:spTree>
    <p:extLst>
      <p:ext uri="{BB962C8B-B14F-4D97-AF65-F5344CB8AC3E}">
        <p14:creationId xmlns:p14="http://schemas.microsoft.com/office/powerpoint/2010/main" val="21082020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6="http://schemas.microsoft.com/office/drawing/2014/main">
      <p:transition spd="slow">
        <p:split orient="vert"/>
      </p:transition>
    </mc:Fallback>
  </mc:AlternateContent>
</p:sld>
</file>

<file path=ppt/slides/slide15.xml><?xml version="1.0" encoding="utf-8"?>
<p:sld xmlns:a16="http://schemas.microsoft.com/office/drawing/2014/main" xmlns:p14="http://schemas.microsoft.com/office/powerpoint/2010/main" xmlns:mc="http://schemas.openxmlformats.org/markup-compatibility/2006" xmlns:p159="http://schemas.microsoft.com/office/powerpoint/2015/09/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BBD6FA4C-B106-4203-A6C4-C42557199A61}"/>
              </a:ext>
            </a:extLst>
          </p:cNvPr>
          <p:cNvSpPr>
            <a:spLocks noGrp="1"/>
          </p:cNvSpPr>
          <p:nvPr>
            <p:ph type="body" sz="quarter" idx="13"/>
          </p:nvPr>
        </p:nvSpPr>
        <p:spPr/>
        <p:txBody>
          <a:bodyPr/>
          <a:lstStyle/>
          <a:p>
            <a:r>
              <a:rPr lang="en-US" dirty="0"/>
              <a:t>Important Documentation</a:t>
            </a:r>
          </a:p>
        </p:txBody>
      </p:sp>
      <p:sp>
        <p:nvSpPr>
          <p:cNvPr id="3" name="Text Placeholder 2" descr="" title="">
            <a:extLst>
              <a:ext uri="{FF2B5EF4-FFF2-40B4-BE49-F238E27FC236}">
                <a16:creationId xmlns:a16="http://schemas.microsoft.com/office/drawing/2014/main" id="{D9D1AD0C-B17B-4B9C-A480-301E00990DFB}"/>
              </a:ext>
            </a:extLst>
          </p:cNvPr>
          <p:cNvSpPr>
            <a:spLocks noGrp="1"/>
          </p:cNvSpPr>
          <p:nvPr>
            <p:ph type="body" sz="quarter" idx="15"/>
          </p:nvPr>
        </p:nvSpPr>
        <p:spPr/>
        <p:txBody>
          <a:bodyPr/>
          <a:lstStyle/>
          <a:p>
            <a:r>
              <a:rPr lang="en-US" dirty="0"/>
              <a:t>	</a:t>
            </a:r>
            <a:r>
              <a:rPr lang="en-US" sz="5400" dirty="0"/>
              <a:t>All design decision-making documents. </a:t>
            </a:r>
          </a:p>
          <a:p>
            <a:endParaRPr lang="en-US" sz="5400" dirty="0"/>
          </a:p>
          <a:p>
            <a:r>
              <a:rPr lang="en-US" sz="5400" dirty="0"/>
              <a:t>	Change orders. </a:t>
            </a:r>
          </a:p>
          <a:p>
            <a:r>
              <a:rPr lang="en-US" sz="5400" dirty="0"/>
              <a:t>	</a:t>
            </a:r>
          </a:p>
          <a:p>
            <a:r>
              <a:rPr lang="en-US" sz="5400" dirty="0"/>
              <a:t>	Revisions of any kind. </a:t>
            </a:r>
          </a:p>
        </p:txBody>
      </p:sp>
    </p:spTree>
    <p:extLst>
      <p:ext uri="{BB962C8B-B14F-4D97-AF65-F5344CB8AC3E}">
        <p14:creationId xmlns:p14="http://schemas.microsoft.com/office/powerpoint/2010/main" val="5341428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p14="http://schemas.microsoft.com/office/powerpoint/2010/main" xmlns:a16="http://schemas.microsoft.com/office/drawing/2014/main">
      <p:transition spd="slow">
        <p:fade/>
      </p:transition>
    </mc:Fallback>
  </mc:AlternateContent>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74025124-FF8D-4C6D-98EF-07AFA05F86AC}"/>
              </a:ext>
            </a:extLst>
          </p:cNvPr>
          <p:cNvSpPr>
            <a:spLocks noGrp="1"/>
          </p:cNvSpPr>
          <p:nvPr>
            <p:ph type="body" sz="quarter" idx="13"/>
          </p:nvPr>
        </p:nvSpPr>
        <p:spPr/>
        <p:txBody>
          <a:bodyPr/>
          <a:lstStyle/>
          <a:p>
            <a:r>
              <a:rPr lang="en-US" dirty="0"/>
              <a:t>Important Documentation</a:t>
            </a:r>
          </a:p>
        </p:txBody>
      </p:sp>
      <p:sp>
        <p:nvSpPr>
          <p:cNvPr id="3" name="Text Placeholder 2" descr="" title="">
            <a:extLst>
              <a:ext uri="{FF2B5EF4-FFF2-40B4-BE49-F238E27FC236}">
                <a16:creationId xmlns:a16="http://schemas.microsoft.com/office/drawing/2014/main" id="{2D421985-C628-491C-B970-B22B433CE176}"/>
              </a:ext>
            </a:extLst>
          </p:cNvPr>
          <p:cNvSpPr>
            <a:spLocks noGrp="1"/>
          </p:cNvSpPr>
          <p:nvPr>
            <p:ph type="body" sz="quarter" idx="15"/>
          </p:nvPr>
        </p:nvSpPr>
        <p:spPr/>
        <p:txBody>
          <a:bodyPr>
            <a:normAutofit fontScale="70000" lnSpcReduction="20000"/>
          </a:bodyPr>
          <a:lstStyle/>
          <a:p>
            <a:r>
              <a:rPr lang="en-US" dirty="0"/>
              <a:t>	The Contract!</a:t>
            </a:r>
          </a:p>
          <a:p>
            <a:r>
              <a:rPr lang="en-US" dirty="0"/>
              <a:t>	Specs &amp; Drawings </a:t>
            </a:r>
          </a:p>
          <a:p>
            <a:r>
              <a:rPr lang="en-US" dirty="0"/>
              <a:t>	Progress Meeting Minutes </a:t>
            </a:r>
          </a:p>
          <a:p>
            <a:r>
              <a:rPr lang="en-US" dirty="0"/>
              <a:t>	RFIs</a:t>
            </a:r>
          </a:p>
          <a:p>
            <a:r>
              <a:rPr lang="en-US" dirty="0"/>
              <a:t>	Submittals </a:t>
            </a:r>
          </a:p>
          <a:p>
            <a:r>
              <a:rPr lang="en-US" dirty="0"/>
              <a:t>	Mock-ups (yours and the contractor’s)</a:t>
            </a:r>
          </a:p>
          <a:p>
            <a:r>
              <a:rPr lang="en-US" dirty="0"/>
              <a:t>	Schedules </a:t>
            </a:r>
          </a:p>
          <a:p>
            <a:r>
              <a:rPr lang="en-US" dirty="0"/>
              <a:t>	Photos </a:t>
            </a:r>
          </a:p>
        </p:txBody>
      </p:sp>
    </p:spTree>
    <p:extLst>
      <p:ext uri="{BB962C8B-B14F-4D97-AF65-F5344CB8AC3E}">
        <p14:creationId xmlns:p14="http://schemas.microsoft.com/office/powerpoint/2010/main" val="1434739338"/>
      </p:ext>
    </p:extLst>
  </p:cSld>
  <p:clrMapOvr>
    <a:masterClrMapping/>
  </p:clrMapOvr>
  <p:transition spd="slow">
    <p:push dir="u"/>
  </p:transition>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D16EC7DB-7854-474A-8532-960D217439FE}"/>
              </a:ext>
            </a:extLst>
          </p:cNvPr>
          <p:cNvSpPr>
            <a:spLocks noGrp="1"/>
          </p:cNvSpPr>
          <p:nvPr>
            <p:ph type="body" sz="quarter" idx="13"/>
          </p:nvPr>
        </p:nvSpPr>
        <p:spPr/>
        <p:txBody>
          <a:bodyPr/>
          <a:lstStyle/>
          <a:p>
            <a:r>
              <a:rPr lang="en-US" dirty="0"/>
              <a:t>Document Owner Decisions</a:t>
            </a:r>
          </a:p>
        </p:txBody>
      </p:sp>
      <p:sp>
        <p:nvSpPr>
          <p:cNvPr id="3" name="Text Placeholder 2" descr="" title="">
            <a:extLst>
              <a:ext uri="{FF2B5EF4-FFF2-40B4-BE49-F238E27FC236}">
                <a16:creationId xmlns:a16="http://schemas.microsoft.com/office/drawing/2014/main" id="{F77198EC-CCFC-4360-8FAD-19BEBA6890D7}"/>
              </a:ext>
            </a:extLst>
          </p:cNvPr>
          <p:cNvSpPr>
            <a:spLocks noGrp="1"/>
          </p:cNvSpPr>
          <p:nvPr>
            <p:ph type="body" sz="quarter" idx="15"/>
          </p:nvPr>
        </p:nvSpPr>
        <p:spPr/>
        <p:txBody>
          <a:bodyPr>
            <a:normAutofit fontScale="92500" lnSpcReduction="10000"/>
          </a:bodyPr>
          <a:lstStyle/>
          <a:p>
            <a:pPr>
              <a:spcBef>
                <a:spcPts val="3000"/>
              </a:spcBef>
            </a:pPr>
            <a:r>
              <a:rPr lang="en-US" dirty="0"/>
              <a:t>	Formal Contract Addenda (</a:t>
            </a:r>
            <a:r>
              <a:rPr lang="en-US" i="1" dirty="0"/>
              <a:t>of course!</a:t>
            </a:r>
            <a:r>
              <a:rPr lang="en-US" dirty="0"/>
              <a:t>)</a:t>
            </a:r>
          </a:p>
          <a:p>
            <a:pPr>
              <a:spcBef>
                <a:spcPts val="3000"/>
              </a:spcBef>
            </a:pPr>
            <a:r>
              <a:rPr lang="en-US" dirty="0"/>
              <a:t>	Written messages </a:t>
            </a:r>
          </a:p>
          <a:p>
            <a:pPr>
              <a:spcBef>
                <a:spcPts val="3000"/>
              </a:spcBef>
            </a:pPr>
            <a:r>
              <a:rPr lang="en-US" dirty="0"/>
              <a:t>	Phone Slips</a:t>
            </a:r>
          </a:p>
          <a:p>
            <a:pPr>
              <a:spcBef>
                <a:spcPts val="3000"/>
              </a:spcBef>
            </a:pPr>
            <a:r>
              <a:rPr lang="en-US" dirty="0"/>
              <a:t>	Answer machine tapes </a:t>
            </a:r>
          </a:p>
          <a:p>
            <a:pPr>
              <a:spcBef>
                <a:spcPts val="3000"/>
              </a:spcBef>
            </a:pPr>
            <a:r>
              <a:rPr lang="en-US" dirty="0"/>
              <a:t>	Voicemail </a:t>
            </a:r>
          </a:p>
          <a:p>
            <a:pPr>
              <a:spcBef>
                <a:spcPts val="3000"/>
              </a:spcBef>
            </a:pPr>
            <a:r>
              <a:rPr lang="en-US" dirty="0"/>
              <a:t>	Phone notes </a:t>
            </a:r>
          </a:p>
          <a:p>
            <a:pPr>
              <a:spcBef>
                <a:spcPts val="3000"/>
              </a:spcBef>
            </a:pPr>
            <a:r>
              <a:rPr lang="en-US" dirty="0"/>
              <a:t>	</a:t>
            </a:r>
            <a:r>
              <a:rPr lang="en-US" dirty="0">
                <a:solidFill>
                  <a:srgbClr val="FF0000"/>
                </a:solidFill>
              </a:rPr>
              <a:t>Emails </a:t>
            </a:r>
          </a:p>
          <a:p>
            <a:pPr>
              <a:spcBef>
                <a:spcPts val="3000"/>
              </a:spcBef>
            </a:pPr>
            <a:r>
              <a:rPr lang="en-US" dirty="0">
                <a:solidFill>
                  <a:srgbClr val="FF0000"/>
                </a:solidFill>
              </a:rPr>
              <a:t>		</a:t>
            </a:r>
            <a:r>
              <a:rPr lang="en-US" dirty="0"/>
              <a:t>Can you save or document a text message?</a:t>
            </a:r>
          </a:p>
          <a:p>
            <a:pPr>
              <a:spcBef>
                <a:spcPts val="3000"/>
              </a:spcBef>
            </a:pPr>
            <a:r>
              <a:rPr lang="en-US" dirty="0"/>
              <a:t>			If not, should you use that form of communication?</a:t>
            </a:r>
          </a:p>
        </p:txBody>
      </p:sp>
    </p:spTree>
    <p:extLst>
      <p:ext uri="{BB962C8B-B14F-4D97-AF65-F5344CB8AC3E}">
        <p14:creationId xmlns:p14="http://schemas.microsoft.com/office/powerpoint/2010/main" val="3326326226"/>
      </p:ext>
    </p:extLst>
  </p:cSld>
  <p:clrMapOvr>
    <a:masterClrMapping/>
  </p:clrMapOvr>
  <p:transition spd="slow">
    <p:push dir="u"/>
  </p:transition>
</p:sld>
</file>

<file path=ppt/slides/slide1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C4D9DA1A-6409-4880-875E-50B5E5BE3C13}"/>
              </a:ext>
            </a:extLst>
          </p:cNvPr>
          <p:cNvSpPr>
            <a:spLocks noGrp="1"/>
          </p:cNvSpPr>
          <p:nvPr>
            <p:ph type="body" sz="quarter" idx="13"/>
          </p:nvPr>
        </p:nvSpPr>
        <p:spPr>
          <a:xfrm>
            <a:off x="1602473" y="1422001"/>
            <a:ext cx="21028927" cy="1990929"/>
          </a:xfrm>
        </p:spPr>
        <p:txBody>
          <a:bodyPr/>
          <a:lstStyle/>
          <a:p>
            <a:r>
              <a:rPr lang="en-US" b="1" dirty="0"/>
              <a:t>Legal Duty to Preserve Evidence…</a:t>
            </a:r>
          </a:p>
          <a:p>
            <a:r>
              <a:rPr lang="en-US" b="1" dirty="0"/>
              <a:t>EVEN BEFORE THE LAWSUIT IS FILED</a:t>
            </a:r>
          </a:p>
        </p:txBody>
      </p:sp>
      <p:sp>
        <p:nvSpPr>
          <p:cNvPr id="3" name="Text Placeholder 2" descr="" title="">
            <a:extLst>
              <a:ext uri="{FF2B5EF4-FFF2-40B4-BE49-F238E27FC236}">
                <a16:creationId xmlns:a16="http://schemas.microsoft.com/office/drawing/2014/main" id="{DF938C74-59C4-416A-BDA7-D419505FFFA6}"/>
              </a:ext>
            </a:extLst>
          </p:cNvPr>
          <p:cNvSpPr>
            <a:spLocks noGrp="1"/>
          </p:cNvSpPr>
          <p:nvPr>
            <p:ph type="body" sz="quarter" idx="15"/>
          </p:nvPr>
        </p:nvSpPr>
        <p:spPr/>
        <p:txBody>
          <a:bodyPr/>
          <a:lstStyle/>
          <a:p>
            <a:endParaRPr lang="en-US" dirty="0"/>
          </a:p>
          <a:p>
            <a:r>
              <a:rPr lang="en-US" dirty="0"/>
              <a:t>	</a:t>
            </a:r>
            <a:r>
              <a:rPr lang="en-US" sz="5400" dirty="0"/>
              <a:t>Paper records and documents </a:t>
            </a:r>
          </a:p>
          <a:p>
            <a:endParaRPr lang="en-US" sz="5400" dirty="0"/>
          </a:p>
          <a:p>
            <a:r>
              <a:rPr lang="en-US" sz="5400" dirty="0"/>
              <a:t>	Computer files, CAD files, BIM files, and emails</a:t>
            </a:r>
          </a:p>
        </p:txBody>
      </p:sp>
    </p:spTree>
    <p:extLst>
      <p:ext uri="{BB962C8B-B14F-4D97-AF65-F5344CB8AC3E}">
        <p14:creationId xmlns:p14="http://schemas.microsoft.com/office/powerpoint/2010/main" val="77578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p:transition spd="med">
        <p:fade/>
      </p:transition>
    </mc:Fallback>
  </mc:AlternateContent>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2E87EBDF-2A60-46E7-8D23-E18C3A41B2B5}"/>
              </a:ext>
            </a:extLst>
          </p:cNvPr>
          <p:cNvSpPr>
            <a:spLocks noGrp="1"/>
          </p:cNvSpPr>
          <p:nvPr>
            <p:ph type="body" sz="quarter" idx="13"/>
          </p:nvPr>
        </p:nvSpPr>
        <p:spPr/>
        <p:txBody>
          <a:bodyPr/>
          <a:lstStyle/>
          <a:p>
            <a:r>
              <a:rPr lang="en-US" dirty="0"/>
              <a:t>Federal Court</a:t>
            </a:r>
          </a:p>
        </p:txBody>
      </p:sp>
      <p:sp>
        <p:nvSpPr>
          <p:cNvPr id="3" name="Text Placeholder 2" descr="" title="">
            <a:extLst>
              <a:ext uri="{FF2B5EF4-FFF2-40B4-BE49-F238E27FC236}">
                <a16:creationId xmlns:a16="http://schemas.microsoft.com/office/drawing/2014/main" id="{2F0185AC-A1A5-4299-A53F-A83B6F104ABB}"/>
              </a:ext>
            </a:extLst>
          </p:cNvPr>
          <p:cNvSpPr>
            <a:spLocks noGrp="1"/>
          </p:cNvSpPr>
          <p:nvPr>
            <p:ph type="body" sz="quarter" idx="15"/>
          </p:nvPr>
        </p:nvSpPr>
        <p:spPr/>
        <p:txBody>
          <a:bodyPr/>
          <a:lstStyle/>
          <a:p>
            <a:r>
              <a:rPr lang="en-US" dirty="0"/>
              <a:t>	Required to produce “a copy of… All documents, </a:t>
            </a:r>
            <a:r>
              <a:rPr lang="en-US" u="sng" dirty="0"/>
              <a:t>electronically stored </a:t>
            </a:r>
            <a:r>
              <a:rPr lang="en-US" dirty="0"/>
              <a:t>	</a:t>
            </a:r>
            <a:r>
              <a:rPr lang="en-US" u="sng" dirty="0"/>
              <a:t>information</a:t>
            </a:r>
            <a:r>
              <a:rPr lang="en-US" dirty="0"/>
              <a:t>, and tangible things that are in the possession, custody, or control of 	the party and that the disclosing party may use to support its claims or 	defenses….”</a:t>
            </a:r>
          </a:p>
          <a:p>
            <a:r>
              <a:rPr lang="en-US" dirty="0"/>
              <a:t>	“A party need not provide discovery of electronically stored information from 	sources that the party identifies as not reasonably accessible because of undue 	burden or cost.”</a:t>
            </a:r>
          </a:p>
        </p:txBody>
      </p:sp>
    </p:spTree>
    <p:extLst>
      <p:ext uri="{BB962C8B-B14F-4D97-AF65-F5344CB8AC3E}">
        <p14:creationId xmlns:p14="http://schemas.microsoft.com/office/powerpoint/2010/main" val="1705930615"/>
      </p:ext>
    </p:extLst>
  </p:cSld>
  <p:clrMapOvr>
    <a:masterClrMapping/>
  </p:clrMapOvr>
  <p:transition spd="med">
    <p:pull/>
  </p:transition>
</p:sld>
</file>

<file path=ppt/slides/slide2.xml><?xml version="1.0" encoding="utf-8"?>
<p:sld xmlns:a16="http://schemas.microsoft.com/office/drawing/2014/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ext Placeholder 2" descr="" title=""/>
          <p:cNvSpPr>
            <a:spLocks noGrp="1"/>
          </p:cNvSpPr>
          <p:nvPr>
            <p:ph type="body" sz="quarter" idx="13"/>
          </p:nvPr>
        </p:nvSpPr>
        <p:spPr>
          <a:xfrm>
            <a:off x="1602473" y="1422001"/>
            <a:ext cx="18590527" cy="1067599"/>
          </a:xfrm>
        </p:spPr>
        <p:txBody>
          <a:bodyPr/>
          <a:lstStyle/>
          <a:p>
            <a:endParaRPr lang="en-US" dirty="0"/>
          </a:p>
        </p:txBody>
      </p:sp>
      <p:sp>
        <p:nvSpPr>
          <p:cNvPr id="4" name="Text Placeholder 3" descr="" title=""/>
          <p:cNvSpPr>
            <a:spLocks noGrp="1"/>
          </p:cNvSpPr>
          <p:nvPr>
            <p:ph type="body" sz="quarter" idx="15"/>
          </p:nvPr>
        </p:nvSpPr>
        <p:spPr>
          <a:xfrm>
            <a:off x="1524000" y="3124200"/>
            <a:ext cx="21107400" cy="8686800"/>
          </a:xfrm>
        </p:spPr>
        <p:txBody>
          <a:bodyPr>
            <a:normAutofit/>
          </a:bodyPr>
          <a:lstStyle/>
          <a:p>
            <a:endParaRPr lang="en-US" dirty="0"/>
          </a:p>
        </p:txBody>
      </p:sp>
      <p:pic>
        <p:nvPicPr>
          <p:cNvPr id="5" name="Picture 1" descr="" title="">
            <a:extLst>
              <a:ext uri="{FF2B5EF4-FFF2-40B4-BE49-F238E27FC236}">
                <a16:creationId xmlns:a16="http://schemas.microsoft.com/office/drawing/2014/main" id="{EA110E61-9767-4E50-8D0C-72E24CCC7B41}"/>
              </a:ext>
            </a:extLst>
          </p:cNvPr>
          <p:cNvPicPr>
            <a:picLocks noChangeAspect="1" noChangeArrowheads="1"/>
          </p:cNvPicPr>
          <p:nvPr/>
        </p:nvPicPr>
        <p:blipFill>
          <a:blip r:embed="rId2" cstate="print"/>
          <a:srcRect/>
          <a:stretch>
            <a:fillRect/>
          </a:stretch>
        </p:blipFill>
        <p:spPr bwMode="auto">
          <a:xfrm>
            <a:off x="1066800" y="457199"/>
            <a:ext cx="22555200" cy="11697879"/>
          </a:xfrm>
          <a:prstGeom prst="rect">
            <a:avLst/>
          </a:prstGeom>
          <a:noFill/>
          <a:scene3d>
            <a:camera prst="orthographicFront"/>
            <a:lightRig rig="threePt" dir="t"/>
          </a:scene3d>
          <a:sp3d>
            <a:bevelT prst="angle"/>
          </a:sp3d>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6="http://schemas.microsoft.com/office/drawing/2014/main">
      <p:transition spd="slow">
        <p:fade/>
      </p:transition>
    </mc:Fallback>
  </mc:AlternateContent>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B8E784CE-250B-43CE-ADB5-4D4B8ED97FA7}"/>
              </a:ext>
            </a:extLst>
          </p:cNvPr>
          <p:cNvSpPr>
            <a:spLocks noGrp="1"/>
          </p:cNvSpPr>
          <p:nvPr>
            <p:ph type="body" sz="quarter" idx="13"/>
          </p:nvPr>
        </p:nvSpPr>
        <p:spPr>
          <a:xfrm>
            <a:off x="1602473" y="1422001"/>
            <a:ext cx="20343127" cy="1067599"/>
          </a:xfrm>
        </p:spPr>
        <p:txBody>
          <a:bodyPr/>
          <a:lstStyle/>
          <a:p>
            <a:r>
              <a:rPr lang="en-US" i="1" dirty="0" err="1"/>
              <a:t>Zubulake</a:t>
            </a:r>
            <a:r>
              <a:rPr lang="en-US" i="1" dirty="0"/>
              <a:t> v. UBS Warburg LLC </a:t>
            </a:r>
          </a:p>
        </p:txBody>
      </p:sp>
      <p:sp>
        <p:nvSpPr>
          <p:cNvPr id="3" name="Text Placeholder 2" descr="" title="">
            <a:extLst>
              <a:ext uri="{FF2B5EF4-FFF2-40B4-BE49-F238E27FC236}">
                <a16:creationId xmlns:a16="http://schemas.microsoft.com/office/drawing/2014/main" id="{37E5E002-3B32-4F0B-8D33-197F4C07AE67}"/>
              </a:ext>
            </a:extLst>
          </p:cNvPr>
          <p:cNvSpPr>
            <a:spLocks noGrp="1"/>
          </p:cNvSpPr>
          <p:nvPr>
            <p:ph type="body" sz="quarter" idx="15"/>
          </p:nvPr>
        </p:nvSpPr>
        <p:spPr/>
        <p:txBody>
          <a:bodyPr/>
          <a:lstStyle/>
          <a:p>
            <a:r>
              <a:rPr lang="en-US" dirty="0"/>
              <a:t>	The most famous case is </a:t>
            </a:r>
            <a:r>
              <a:rPr lang="en-US" i="1" dirty="0" err="1"/>
              <a:t>Zubulake</a:t>
            </a:r>
            <a:r>
              <a:rPr lang="en-US" i="1" dirty="0"/>
              <a:t> v. UBS Warburg LLC</a:t>
            </a:r>
            <a:r>
              <a:rPr lang="en-US" dirty="0"/>
              <a:t>, 220 FRD 212, 217 	(S.D.N.Y.) (“</a:t>
            </a:r>
            <a:r>
              <a:rPr lang="en-US" i="1" dirty="0" err="1"/>
              <a:t>Zubulake</a:t>
            </a:r>
            <a:r>
              <a:rPr lang="en-US" i="1" dirty="0"/>
              <a:t> IV</a:t>
            </a:r>
            <a:r>
              <a:rPr lang="en-US" dirty="0"/>
              <a:t>”), wherein the Court stated:</a:t>
            </a:r>
          </a:p>
          <a:p>
            <a:r>
              <a:rPr lang="en-US" dirty="0"/>
              <a:t>		</a:t>
            </a:r>
            <a:r>
              <a:rPr lang="en-US" sz="4000" dirty="0"/>
              <a:t>Anyone who </a:t>
            </a:r>
            <a:r>
              <a:rPr lang="en-US" sz="4000" u="sng" dirty="0"/>
              <a:t>anticipates</a:t>
            </a:r>
            <a:r>
              <a:rPr lang="en-US" sz="4000" dirty="0"/>
              <a:t> being a party or is a party to a lawsuit must not destroy 				unique, relevant evidence that might be useful to an adversary. While a litigant is 			under no duty to keep or retain every document in its possession, it  is under a </a:t>
            </a:r>
            <a:r>
              <a:rPr lang="en-US" sz="4000" u="sng" dirty="0"/>
              <a:t>duty to</a:t>
            </a:r>
            <a:r>
              <a:rPr lang="en-US" sz="4000" dirty="0"/>
              <a:t> 		</a:t>
            </a:r>
            <a:r>
              <a:rPr lang="en-US" sz="4000" u="sng" dirty="0"/>
              <a:t>preserve what it knows, or reasonably should know, is relevant in the action</a:t>
            </a:r>
            <a:r>
              <a:rPr lang="en-US" sz="4000" dirty="0"/>
              <a:t>, is 				reasonably calculated to lead to the discovery of admissible evidence, is reasonably 		likely to be requested during discovery and/or is the subject of a pending discovery 			request. </a:t>
            </a:r>
          </a:p>
        </p:txBody>
      </p:sp>
    </p:spTree>
    <p:extLst>
      <p:ext uri="{BB962C8B-B14F-4D97-AF65-F5344CB8AC3E}">
        <p14:creationId xmlns:p14="http://schemas.microsoft.com/office/powerpoint/2010/main" val="1740241922"/>
      </p:ext>
    </p:extLst>
  </p:cSld>
  <p:clrMapOvr>
    <a:masterClrMapping/>
  </p:clrMapOvr>
  <p:transition spd="slow">
    <p:push dir="u"/>
  </p:transition>
</p:sld>
</file>

<file path=ppt/slides/slide21.xml><?xml version="1.0" encoding="utf-8"?>
<p:sld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D75E9C5F-52A4-407C-8859-9AF4E22EBB19}"/>
              </a:ext>
            </a:extLst>
          </p:cNvPr>
          <p:cNvSpPr>
            <a:spLocks noGrp="1"/>
          </p:cNvSpPr>
          <p:nvPr>
            <p:ph type="body" sz="quarter" idx="13"/>
          </p:nvPr>
        </p:nvSpPr>
        <p:spPr>
          <a:xfrm>
            <a:off x="1602473" y="1422001"/>
            <a:ext cx="16685527" cy="1067599"/>
          </a:xfrm>
        </p:spPr>
        <p:txBody>
          <a:bodyPr/>
          <a:lstStyle/>
          <a:p>
            <a:r>
              <a:rPr lang="en-US" dirty="0"/>
              <a:t>What To Do When You Get Sued ?</a:t>
            </a:r>
          </a:p>
        </p:txBody>
      </p:sp>
      <p:sp>
        <p:nvSpPr>
          <p:cNvPr id="3" name="Text Placeholder 2" descr="" title="">
            <a:extLst>
              <a:ext uri="{FF2B5EF4-FFF2-40B4-BE49-F238E27FC236}">
                <a16:creationId xmlns:a16="http://schemas.microsoft.com/office/drawing/2014/main" id="{890882C6-4FA2-4EDC-8351-42F8307E96EB}"/>
              </a:ext>
            </a:extLst>
          </p:cNvPr>
          <p:cNvSpPr>
            <a:spLocks noGrp="1"/>
          </p:cNvSpPr>
          <p:nvPr>
            <p:ph type="body" sz="quarter" idx="15"/>
          </p:nvPr>
        </p:nvSpPr>
        <p:spPr/>
        <p:txBody>
          <a:bodyPr>
            <a:normAutofit lnSpcReduction="10000"/>
          </a:bodyPr>
          <a:lstStyle/>
          <a:p>
            <a:pPr>
              <a:spcBef>
                <a:spcPts val="3600"/>
              </a:spcBef>
            </a:pPr>
            <a:r>
              <a:rPr lang="en-US" dirty="0"/>
              <a:t>	Get mad. </a:t>
            </a:r>
          </a:p>
          <a:p>
            <a:pPr>
              <a:spcBef>
                <a:spcPts val="3600"/>
              </a:spcBef>
            </a:pPr>
            <a:r>
              <a:rPr lang="en-US" dirty="0"/>
              <a:t>	Get over it.</a:t>
            </a:r>
          </a:p>
          <a:p>
            <a:pPr>
              <a:spcBef>
                <a:spcPts val="3600"/>
              </a:spcBef>
            </a:pPr>
            <a:r>
              <a:rPr lang="en-US" dirty="0"/>
              <a:t>	Get back to work. </a:t>
            </a:r>
          </a:p>
          <a:p>
            <a:pPr>
              <a:spcBef>
                <a:spcPts val="3600"/>
              </a:spcBef>
            </a:pPr>
            <a:endParaRPr lang="en-US" dirty="0"/>
          </a:p>
          <a:p>
            <a:pPr>
              <a:spcBef>
                <a:spcPts val="3600"/>
              </a:spcBef>
            </a:pPr>
            <a:r>
              <a:rPr lang="en-US" dirty="0"/>
              <a:t>	Notify your Insurance agent. </a:t>
            </a:r>
          </a:p>
          <a:p>
            <a:pPr>
              <a:spcBef>
                <a:spcPts val="3600"/>
              </a:spcBef>
            </a:pPr>
            <a:r>
              <a:rPr lang="en-US" dirty="0"/>
              <a:t>	Call your lawyer. </a:t>
            </a:r>
          </a:p>
          <a:p>
            <a:pPr>
              <a:spcBef>
                <a:spcPts val="3600"/>
              </a:spcBef>
            </a:pPr>
            <a:endParaRPr lang="en-US" dirty="0"/>
          </a:p>
          <a:p>
            <a:r>
              <a:rPr lang="en-US" dirty="0"/>
              <a:t>	Don’t call the Plaintiff. </a:t>
            </a:r>
          </a:p>
        </p:txBody>
      </p:sp>
      <p:pic>
        <p:nvPicPr>
          <p:cNvPr id="4" name="Picture 5" descr="" title="">
            <a:extLst>
              <a:ext uri="{FF2B5EF4-FFF2-40B4-BE49-F238E27FC236}">
                <a16:creationId xmlns:a16="http://schemas.microsoft.com/office/drawing/2014/main" id="{09A268C5-B483-4D5D-A4BE-B0A21ADFE7D7}"/>
              </a:ext>
            </a:extLst>
          </p:cNvPr>
          <p:cNvPicPr>
            <a:picLocks noChangeAspect="1" noChangeArrowheads="1"/>
          </p:cNvPicPr>
          <p:nvPr/>
        </p:nvPicPr>
        <p:blipFill>
          <a:blip r:embed="rId2" cstate="print"/>
          <a:srcRect/>
          <a:stretch>
            <a:fillRect/>
          </a:stretch>
        </p:blipFill>
        <p:spPr bwMode="auto">
          <a:xfrm>
            <a:off x="12801600" y="3124200"/>
            <a:ext cx="9829800" cy="7010400"/>
          </a:xfrm>
          <a:prstGeom prst="rect">
            <a:avLst/>
          </a:prstGeom>
          <a:noFill/>
        </p:spPr>
      </p:pic>
    </p:spTree>
    <p:extLst>
      <p:ext uri="{BB962C8B-B14F-4D97-AF65-F5344CB8AC3E}">
        <p14:creationId xmlns:p14="http://schemas.microsoft.com/office/powerpoint/2010/main" val="2878246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p14="http://schemas.microsoft.com/office/powerpoint/2010/main" xmlns:a16="http://schemas.microsoft.com/office/drawing/2014/main">
      <p:transition spd="slow">
        <p:fade/>
      </p:transition>
    </mc:Fallback>
  </mc:AlternateContent>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EED2CC4B-77E7-4CF5-B141-EBF30ED19411}"/>
              </a:ext>
            </a:extLst>
          </p:cNvPr>
          <p:cNvSpPr>
            <a:spLocks noGrp="1"/>
          </p:cNvSpPr>
          <p:nvPr>
            <p:ph type="body" sz="quarter" idx="13"/>
          </p:nvPr>
        </p:nvSpPr>
        <p:spPr>
          <a:xfrm>
            <a:off x="1602473" y="1422001"/>
            <a:ext cx="13561327" cy="1067599"/>
          </a:xfrm>
        </p:spPr>
        <p:txBody>
          <a:bodyPr/>
          <a:lstStyle/>
          <a:p>
            <a:r>
              <a:rPr lang="en-US" dirty="0"/>
              <a:t>What To Do When You Get Sued?</a:t>
            </a:r>
          </a:p>
        </p:txBody>
      </p:sp>
      <p:sp>
        <p:nvSpPr>
          <p:cNvPr id="3" name="Text Placeholder 2" descr="" title="">
            <a:extLst>
              <a:ext uri="{FF2B5EF4-FFF2-40B4-BE49-F238E27FC236}">
                <a16:creationId xmlns:a16="http://schemas.microsoft.com/office/drawing/2014/main" id="{67609462-2D12-42EB-B148-4024BCC16908}"/>
              </a:ext>
            </a:extLst>
          </p:cNvPr>
          <p:cNvSpPr>
            <a:spLocks noGrp="1"/>
          </p:cNvSpPr>
          <p:nvPr>
            <p:ph type="body" sz="quarter" idx="15"/>
          </p:nvPr>
        </p:nvSpPr>
        <p:spPr/>
        <p:txBody>
          <a:bodyPr/>
          <a:lstStyle/>
          <a:p>
            <a:r>
              <a:rPr lang="en-US" dirty="0"/>
              <a:t>	Immediately identify who has documents, including electronic documents, that 	must be saved. </a:t>
            </a:r>
          </a:p>
          <a:p>
            <a:r>
              <a:rPr lang="en-US" dirty="0"/>
              <a:t>	Issue a Litigation Hold Notice to all employees likely to have relevant evidence.</a:t>
            </a:r>
          </a:p>
          <a:p>
            <a:r>
              <a:rPr lang="en-US" dirty="0"/>
              <a:t>	Accumulate and organize the project file and all other records in a central 	location. </a:t>
            </a:r>
          </a:p>
          <a:p>
            <a:r>
              <a:rPr lang="en-US" dirty="0"/>
              <a:t>	Don’t call a group meeting to discuss. </a:t>
            </a:r>
          </a:p>
        </p:txBody>
      </p:sp>
    </p:spTree>
    <p:extLst>
      <p:ext uri="{BB962C8B-B14F-4D97-AF65-F5344CB8AC3E}">
        <p14:creationId xmlns:p14="http://schemas.microsoft.com/office/powerpoint/2010/main" val="4059013652"/>
      </p:ext>
    </p:extLst>
  </p:cSld>
  <p:clrMapOvr>
    <a:masterClrMapping/>
  </p:clrMapOvr>
  <p:transition spd="slow">
    <p:push dir="u"/>
  </p:transition>
</p:sld>
</file>

<file path=ppt/slides/slide2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E92E3D89-FA85-43E1-B2C5-88703B5F1F06}"/>
              </a:ext>
            </a:extLst>
          </p:cNvPr>
          <p:cNvSpPr>
            <a:spLocks noGrp="1"/>
          </p:cNvSpPr>
          <p:nvPr>
            <p:ph type="body" sz="quarter" idx="13"/>
          </p:nvPr>
        </p:nvSpPr>
        <p:spPr/>
        <p:txBody>
          <a:bodyPr/>
          <a:lstStyle/>
          <a:p>
            <a:r>
              <a:rPr lang="en-US" dirty="0"/>
              <a:t>What Is A Lawsuit?</a:t>
            </a:r>
          </a:p>
        </p:txBody>
      </p:sp>
      <p:sp>
        <p:nvSpPr>
          <p:cNvPr id="3" name="Text Placeholder 2" descr="" title="">
            <a:extLst>
              <a:ext uri="{FF2B5EF4-FFF2-40B4-BE49-F238E27FC236}">
                <a16:creationId xmlns:a16="http://schemas.microsoft.com/office/drawing/2014/main" id="{0E0E34A3-777E-4A7E-A049-16649EEA37A6}"/>
              </a:ext>
            </a:extLst>
          </p:cNvPr>
          <p:cNvSpPr>
            <a:spLocks noGrp="1"/>
          </p:cNvSpPr>
          <p:nvPr>
            <p:ph type="body" sz="quarter" idx="15"/>
          </p:nvPr>
        </p:nvSpPr>
        <p:spPr/>
        <p:txBody>
          <a:bodyPr>
            <a:normAutofit lnSpcReduction="10000"/>
          </a:bodyPr>
          <a:lstStyle/>
          <a:p>
            <a:pPr>
              <a:spcBef>
                <a:spcPts val="3000"/>
              </a:spcBef>
            </a:pPr>
            <a:r>
              <a:rPr lang="en-US" dirty="0"/>
              <a:t>	Three phases</a:t>
            </a:r>
          </a:p>
          <a:p>
            <a:pPr>
              <a:spcBef>
                <a:spcPts val="3000"/>
              </a:spcBef>
            </a:pPr>
            <a:r>
              <a:rPr lang="en-US" dirty="0"/>
              <a:t>		Initial Response</a:t>
            </a:r>
          </a:p>
          <a:p>
            <a:pPr>
              <a:spcBef>
                <a:spcPts val="3000"/>
              </a:spcBef>
            </a:pPr>
            <a:r>
              <a:rPr lang="en-US" dirty="0"/>
              <a:t>		Discovery</a:t>
            </a:r>
          </a:p>
          <a:p>
            <a:pPr>
              <a:spcBef>
                <a:spcPts val="3000"/>
              </a:spcBef>
            </a:pPr>
            <a:r>
              <a:rPr lang="en-US" dirty="0"/>
              <a:t>		Trial </a:t>
            </a:r>
          </a:p>
          <a:p>
            <a:pPr>
              <a:spcBef>
                <a:spcPts val="3000"/>
              </a:spcBef>
            </a:pPr>
            <a:r>
              <a:rPr lang="en-US" dirty="0"/>
              <a:t>	Who Will Be Involved?</a:t>
            </a:r>
          </a:p>
          <a:p>
            <a:pPr>
              <a:spcBef>
                <a:spcPts val="3000"/>
              </a:spcBef>
            </a:pPr>
            <a:r>
              <a:rPr lang="en-US" dirty="0"/>
              <a:t>	How Long Will It Take?</a:t>
            </a:r>
          </a:p>
          <a:p>
            <a:pPr>
              <a:spcBef>
                <a:spcPts val="3000"/>
              </a:spcBef>
            </a:pPr>
            <a:r>
              <a:rPr lang="en-US" dirty="0"/>
              <a:t>	What Will I Have To Do?</a:t>
            </a:r>
          </a:p>
          <a:p>
            <a:pPr>
              <a:spcBef>
                <a:spcPts val="3000"/>
              </a:spcBef>
            </a:pPr>
            <a:r>
              <a:rPr lang="en-US" dirty="0"/>
              <a:t>	What Will My Partners/Employees Have To Do?</a:t>
            </a:r>
          </a:p>
          <a:p>
            <a:pPr>
              <a:spcBef>
                <a:spcPts val="3000"/>
              </a:spcBef>
            </a:pPr>
            <a:r>
              <a:rPr lang="en-US" dirty="0"/>
              <a:t>	What Will This Cost?</a:t>
            </a:r>
          </a:p>
        </p:txBody>
      </p:sp>
    </p:spTree>
    <p:extLst>
      <p:ext uri="{BB962C8B-B14F-4D97-AF65-F5344CB8AC3E}">
        <p14:creationId xmlns:p14="http://schemas.microsoft.com/office/powerpoint/2010/main" val="27948526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6="http://schemas.microsoft.com/office/drawing/2014/main">
      <p:transition spd="slow">
        <p:split orient="vert"/>
      </p:transition>
    </mc:Fallback>
  </mc:AlternateContent>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6E3C2A28-B1FE-4BB2-992D-2562DA53CB68}"/>
              </a:ext>
            </a:extLst>
          </p:cNvPr>
          <p:cNvSpPr>
            <a:spLocks noGrp="1"/>
          </p:cNvSpPr>
          <p:nvPr>
            <p:ph type="body" sz="quarter" idx="13"/>
          </p:nvPr>
        </p:nvSpPr>
        <p:spPr>
          <a:xfrm>
            <a:off x="1602473" y="1422001"/>
            <a:ext cx="15542527" cy="1990929"/>
          </a:xfrm>
        </p:spPr>
        <p:txBody>
          <a:bodyPr/>
          <a:lstStyle/>
          <a:p>
            <a:r>
              <a:rPr lang="en-US" dirty="0"/>
              <a:t>Time Limitation on Filing Lawsuit?</a:t>
            </a:r>
          </a:p>
        </p:txBody>
      </p:sp>
      <p:sp>
        <p:nvSpPr>
          <p:cNvPr id="3" name="Text Placeholder 2" descr="" title="">
            <a:extLst>
              <a:ext uri="{FF2B5EF4-FFF2-40B4-BE49-F238E27FC236}">
                <a16:creationId xmlns:a16="http://schemas.microsoft.com/office/drawing/2014/main" id="{79A5F9F2-715B-4B65-A1A1-F81225CB5570}"/>
              </a:ext>
            </a:extLst>
          </p:cNvPr>
          <p:cNvSpPr>
            <a:spLocks noGrp="1"/>
          </p:cNvSpPr>
          <p:nvPr>
            <p:ph type="body" sz="quarter" idx="15"/>
          </p:nvPr>
        </p:nvSpPr>
        <p:spPr>
          <a:xfrm>
            <a:off x="1602473" y="3412930"/>
            <a:ext cx="21107400" cy="8686800"/>
          </a:xfrm>
        </p:spPr>
        <p:txBody>
          <a:bodyPr/>
          <a:lstStyle/>
          <a:p>
            <a:pPr>
              <a:lnSpc>
                <a:spcPct val="150000"/>
              </a:lnSpc>
              <a:spcBef>
                <a:spcPts val="3000"/>
              </a:spcBef>
            </a:pPr>
            <a:r>
              <a:rPr lang="en-US" sz="3600" b="1" dirty="0"/>
              <a:t>	</a:t>
            </a:r>
            <a:r>
              <a:rPr lang="en-US" sz="3600" dirty="0"/>
              <a:t>Most states have enacted some form of statutory protection for construction companies which require notice and the opportunity to cure construction defects in new residential construction or improvements and repairs to existing structures. </a:t>
            </a:r>
          </a:p>
          <a:p>
            <a:pPr>
              <a:lnSpc>
                <a:spcPct val="150000"/>
              </a:lnSpc>
              <a:spcBef>
                <a:spcPts val="3000"/>
              </a:spcBef>
            </a:pPr>
            <a:r>
              <a:rPr lang="en-US" sz="3600" dirty="0"/>
              <a:t>	Several jurisdictions have adopted construction defect-specific statutes, while other jurisdictions have codified limitations on certain actions, including actions based on construction defects. </a:t>
            </a:r>
          </a:p>
        </p:txBody>
      </p:sp>
    </p:spTree>
    <p:extLst>
      <p:ext uri="{BB962C8B-B14F-4D97-AF65-F5344CB8AC3E}">
        <p14:creationId xmlns:p14="http://schemas.microsoft.com/office/powerpoint/2010/main" val="1616997939"/>
      </p:ext>
    </p:extLst>
  </p:cSld>
  <p:clrMapOvr>
    <a:masterClrMapping/>
  </p:clrMapOvr>
  <p:transition spd="slow">
    <p:push dir="u"/>
  </p:transition>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02B4BE8E-242A-4C15-A51D-109D8552BF99}"/>
              </a:ext>
            </a:extLst>
          </p:cNvPr>
          <p:cNvSpPr>
            <a:spLocks noGrp="1"/>
          </p:cNvSpPr>
          <p:nvPr>
            <p:ph type="body" sz="quarter" idx="13"/>
          </p:nvPr>
        </p:nvSpPr>
        <p:spPr>
          <a:xfrm>
            <a:off x="1600200" y="685800"/>
            <a:ext cx="14554200" cy="1990929"/>
          </a:xfrm>
        </p:spPr>
        <p:txBody>
          <a:bodyPr/>
          <a:lstStyle/>
          <a:p>
            <a:r>
              <a:rPr lang="en-US" dirty="0"/>
              <a:t>Statutes of Limitations by States’ Statutes</a:t>
            </a:r>
          </a:p>
        </p:txBody>
      </p:sp>
      <p:graphicFrame>
        <p:nvGraphicFramePr>
          <p:cNvPr id="7" name="Table 6" descr="" title="">
            <a:extLst>
              <a:ext uri="{FF2B5EF4-FFF2-40B4-BE49-F238E27FC236}">
                <a16:creationId xmlns:a16="http://schemas.microsoft.com/office/drawing/2014/main" id="{5D39FA74-1E43-4BBA-A301-5DE0FA3E32E7}"/>
              </a:ext>
            </a:extLst>
          </p:cNvPr>
          <p:cNvGraphicFramePr>
            <a:graphicFrameLocks noGrp="1"/>
          </p:cNvGraphicFramePr>
          <p:nvPr>
            <p:extLst>
              <p:ext uri="{D42A27DB-BD31-4B8C-83A1-F6EECF244321}">
                <p14:modId xmlns:p14="http://schemas.microsoft.com/office/powerpoint/2010/main" val="231940289"/>
              </p:ext>
            </p:extLst>
          </p:nvPr>
        </p:nvGraphicFramePr>
        <p:xfrm>
          <a:off x="1143000" y="1828800"/>
          <a:ext cx="21640800" cy="10866879"/>
        </p:xfrm>
        <a:graphic>
          <a:graphicData uri="http://schemas.openxmlformats.org/drawingml/2006/table">
            <a:tbl>
              <a:tblPr firstRow="1" bandRow="1">
                <a:tableStyleId>{2D5ABB26-0587-4C30-8999-92F81FD0307C}</a:tableStyleId>
              </a:tblPr>
              <a:tblGrid>
                <a:gridCol w="2453207">
                  <a:extLst>
                    <a:ext uri="{9D8B030D-6E8A-4147-A177-3AD203B41FA5}">
                      <a16:colId xmlns:a16="http://schemas.microsoft.com/office/drawing/2014/main" val="1582456014"/>
                    </a:ext>
                  </a:extLst>
                </a:gridCol>
                <a:gridCol w="8367193">
                  <a:extLst>
                    <a:ext uri="{9D8B030D-6E8A-4147-A177-3AD203B41FA5}">
                      <a16:colId xmlns:a16="http://schemas.microsoft.com/office/drawing/2014/main" val="1501967608"/>
                    </a:ext>
                  </a:extLst>
                </a:gridCol>
                <a:gridCol w="2759859">
                  <a:extLst>
                    <a:ext uri="{9D8B030D-6E8A-4147-A177-3AD203B41FA5}">
                      <a16:colId xmlns:a16="http://schemas.microsoft.com/office/drawing/2014/main" val="2565730189"/>
                    </a:ext>
                  </a:extLst>
                </a:gridCol>
                <a:gridCol w="8060541">
                  <a:extLst>
                    <a:ext uri="{9D8B030D-6E8A-4147-A177-3AD203B41FA5}">
                      <a16:colId xmlns:a16="http://schemas.microsoft.com/office/drawing/2014/main" val="418033807"/>
                    </a:ext>
                  </a:extLst>
                </a:gridCol>
              </a:tblGrid>
              <a:tr h="576666">
                <a:tc>
                  <a:txBody>
                    <a:bodyPr/>
                    <a:lstStyle/>
                    <a:p>
                      <a:r>
                        <a:rPr lang="en-US" b="1" dirty="0">
                          <a:solidFill>
                            <a:sysClr val="windowText" lastClr="000000"/>
                          </a:solidFill>
                        </a:rPr>
                        <a:t>Alabama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algn="l"/>
                      <a:r>
                        <a:rPr lang="en-US" dirty="0">
                          <a:solidFill>
                            <a:sysClr val="windowText" lastClr="000000"/>
                          </a:solidFill>
                        </a:rPr>
                        <a:t>2 years after cause of action arises (AL ST § 6-5-221)</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Iowa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15 years after improvement (IA ST § 614.1)</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783626161"/>
                  </a:ext>
                </a:extLst>
              </a:tr>
              <a:tr h="767381">
                <a:tc>
                  <a:txBody>
                    <a:bodyPr/>
                    <a:lstStyle/>
                    <a:p>
                      <a:r>
                        <a:rPr lang="en-US" b="1" dirty="0">
                          <a:solidFill>
                            <a:sysClr val="windowText" lastClr="000000"/>
                          </a:solidFill>
                        </a:rPr>
                        <a:t>Alaska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algn="l"/>
                      <a:r>
                        <a:rPr lang="en-US" dirty="0">
                          <a:solidFill>
                            <a:sysClr val="windowText" lastClr="000000"/>
                          </a:solidFill>
                        </a:rPr>
                        <a:t>10 years after substantial completion</a:t>
                      </a:r>
                    </a:p>
                    <a:p>
                      <a:pPr algn="l"/>
                      <a:r>
                        <a:rPr lang="en-US" dirty="0">
                          <a:solidFill>
                            <a:sysClr val="windowText" lastClr="000000"/>
                          </a:solidFill>
                        </a:rPr>
                        <a:t>(AK ST § 09.10.054)</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Kansas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(KS ST 60-4702)</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670977498"/>
                  </a:ext>
                </a:extLst>
              </a:tr>
              <a:tr h="576666">
                <a:tc>
                  <a:txBody>
                    <a:bodyPr/>
                    <a:lstStyle/>
                    <a:p>
                      <a:r>
                        <a:rPr lang="en-US" b="1" dirty="0">
                          <a:solidFill>
                            <a:sysClr val="windowText" lastClr="000000"/>
                          </a:solidFill>
                        </a:rPr>
                        <a:t>Arizona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8 years after substantial completion (AZ ST § 12-552)</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Kentucky</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(KY ST § 411.258)</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176644012"/>
                  </a:ext>
                </a:extLst>
              </a:tr>
              <a:tr h="576666">
                <a:tc>
                  <a:txBody>
                    <a:bodyPr/>
                    <a:lstStyle/>
                    <a:p>
                      <a:r>
                        <a:rPr lang="en-US" b="1" dirty="0">
                          <a:solidFill>
                            <a:sysClr val="windowText" lastClr="000000"/>
                          </a:solidFill>
                        </a:rPr>
                        <a:t>California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10 years after substantial completion (CA CIVIL § 941)</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Louisiana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 year after discovery of defect (LA R.S. 9:3145)</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759984837"/>
                  </a:ext>
                </a:extLst>
              </a:tr>
              <a:tr h="767381">
                <a:tc>
                  <a:txBody>
                    <a:bodyPr/>
                    <a:lstStyle/>
                    <a:p>
                      <a:r>
                        <a:rPr lang="en-US" b="1" dirty="0">
                          <a:solidFill>
                            <a:sysClr val="windowText" lastClr="000000"/>
                          </a:solidFill>
                        </a:rPr>
                        <a:t>Colorado</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SOL tolled until 60 days after notice is properly served (CO ST § 13-20-805)</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Maine</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4260026295"/>
                  </a:ext>
                </a:extLst>
              </a:tr>
              <a:tr h="1105029">
                <a:tc>
                  <a:txBody>
                    <a:bodyPr/>
                    <a:lstStyle/>
                    <a:p>
                      <a:r>
                        <a:rPr lang="en-US" b="1" dirty="0">
                          <a:solidFill>
                            <a:sysClr val="windowText" lastClr="000000"/>
                          </a:solidFill>
                        </a:rPr>
                        <a:t>Connecticut</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3 years after cause of action accrues unless a period of limitation is tolled (CT ST § 47-277)</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Maryland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2 years after defect discovered or should have been discovered; or 2 years after expiration of warranty, whichever first (MD REAL PROP § 10-204)</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917256302"/>
                  </a:ext>
                </a:extLst>
              </a:tr>
              <a:tr h="1105029">
                <a:tc>
                  <a:txBody>
                    <a:bodyPr/>
                    <a:lstStyle/>
                    <a:p>
                      <a:r>
                        <a:rPr lang="en-US" b="1" dirty="0">
                          <a:solidFill>
                            <a:sysClr val="windowText" lastClr="000000"/>
                          </a:solidFill>
                        </a:rPr>
                        <a:t>Delaware</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highlight>
                            <a:srgbClr val="FFFF00"/>
                          </a:highlight>
                        </a:rPr>
                        <a:t>None</a:t>
                      </a:r>
                    </a:p>
                    <a:p>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Massachusetts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6 years from improvement, or substantial completion of improvement and taking of possession </a:t>
                      </a:r>
                    </a:p>
                    <a:p>
                      <a:r>
                        <a:rPr lang="en-US" dirty="0">
                          <a:solidFill>
                            <a:sysClr val="windowText" lastClr="000000"/>
                          </a:solidFill>
                        </a:rPr>
                        <a:t>(MA ST 260 § 2B)</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538859539"/>
                  </a:ext>
                </a:extLst>
              </a:tr>
              <a:tr h="1105029">
                <a:tc>
                  <a:txBody>
                    <a:bodyPr/>
                    <a:lstStyle/>
                    <a:p>
                      <a:r>
                        <a:rPr lang="en-US" b="1" dirty="0">
                          <a:solidFill>
                            <a:sysClr val="windowText" lastClr="000000"/>
                          </a:solidFill>
                        </a:rPr>
                        <a:t>D.C.</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10 years from date of improvement to real property (DC CODE § 12-310)</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Michigan</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6 years from improvement with occupancy or 1 year from discovery of defect; not to exceed 10 years from improvement (MI ST 600.5839)</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422411876"/>
                  </a:ext>
                </a:extLst>
              </a:tr>
              <a:tr h="767381">
                <a:tc>
                  <a:txBody>
                    <a:bodyPr/>
                    <a:lstStyle/>
                    <a:p>
                      <a:r>
                        <a:rPr lang="en-US" b="1" dirty="0">
                          <a:solidFill>
                            <a:sysClr val="windowText" lastClr="000000"/>
                          </a:solidFill>
                        </a:rPr>
                        <a:t>Florida </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Written notice tolls SOL (FL ST § 558.004)</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Minnesota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996881930"/>
                  </a:ext>
                </a:extLst>
              </a:tr>
              <a:tr h="576666">
                <a:tc>
                  <a:txBody>
                    <a:bodyPr/>
                    <a:lstStyle/>
                    <a:p>
                      <a:r>
                        <a:rPr lang="en-US" b="1" dirty="0">
                          <a:solidFill>
                            <a:sysClr val="windowText" lastClr="000000"/>
                          </a:solidFill>
                        </a:rPr>
                        <a:t>Georgia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will toll applicable SOL (GA ST § 8-2-38)</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Mississippi</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6 years from improvement (MS ST § 15-1-41)</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907030118"/>
                  </a:ext>
                </a:extLst>
              </a:tr>
              <a:tr h="655302">
                <a:tc>
                  <a:txBody>
                    <a:bodyPr/>
                    <a:lstStyle/>
                    <a:p>
                      <a:r>
                        <a:rPr lang="en-US" b="1" dirty="0">
                          <a:solidFill>
                            <a:sysClr val="windowText" lastClr="000000"/>
                          </a:solidFill>
                        </a:rPr>
                        <a:t>Hawaii</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SOL stayed by offer to repair or mediation (HI ST § 672E-8)</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Missouri</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(MO ST 436.356)</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515123639"/>
                  </a:ext>
                </a:extLst>
              </a:tr>
              <a:tr h="767381">
                <a:tc>
                  <a:txBody>
                    <a:bodyPr/>
                    <a:lstStyle/>
                    <a:p>
                      <a:r>
                        <a:rPr lang="en-US" b="1" dirty="0">
                          <a:solidFill>
                            <a:sysClr val="windowText" lastClr="000000"/>
                          </a:solidFill>
                        </a:rPr>
                        <a:t>Idaho</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Montana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530696652"/>
                  </a:ext>
                </a:extLst>
              </a:tr>
              <a:tr h="1520302">
                <a:tc>
                  <a:txBody>
                    <a:bodyPr/>
                    <a:lstStyle/>
                    <a:p>
                      <a:r>
                        <a:rPr lang="en-US" b="1" dirty="0">
                          <a:solidFill>
                            <a:sysClr val="windowText" lastClr="000000"/>
                          </a:solidFill>
                        </a:rPr>
                        <a:t>Illinois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4 years after person knew or reasonably should have known of act or omission; 10-year limit in any case, but person who discovers in 10 years has additional 4 years; exceptions made for persons with disabilities (IL ST CH 735 § 5/13-214)</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Nebraska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4 years after improvement, unless defect discovered w/in 1 year of expiration, then 2 years from date of discovery; no more than 10 years after act giving rise to cause of action (NE ST 25-223).</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372150891"/>
                  </a:ext>
                </a:extLst>
              </a:tr>
            </a:tbl>
          </a:graphicData>
        </a:graphic>
      </p:graphicFrame>
    </p:spTree>
    <p:extLst>
      <p:ext uri="{BB962C8B-B14F-4D97-AF65-F5344CB8AC3E}">
        <p14:creationId xmlns:p14="http://schemas.microsoft.com/office/powerpoint/2010/main" val="1932368778"/>
      </p:ext>
    </p:extLst>
  </p:cSld>
  <p:clrMapOvr>
    <a:masterClrMapping/>
  </p:clrMapOvr>
  <p:transition spd="med"/>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3B31F135-B5C4-4E7C-BE27-06AA85499662}"/>
              </a:ext>
            </a:extLst>
          </p:cNvPr>
          <p:cNvSpPr>
            <a:spLocks noGrp="1"/>
          </p:cNvSpPr>
          <p:nvPr>
            <p:ph type="body" sz="quarter" idx="13"/>
          </p:nvPr>
        </p:nvSpPr>
        <p:spPr>
          <a:xfrm>
            <a:off x="1295400" y="457200"/>
            <a:ext cx="17297400" cy="1990929"/>
          </a:xfrm>
        </p:spPr>
        <p:txBody>
          <a:bodyPr/>
          <a:lstStyle/>
          <a:p>
            <a:r>
              <a:rPr lang="en-US" dirty="0"/>
              <a:t>Statutes of Limitations by States’ Statutes Continued</a:t>
            </a:r>
          </a:p>
        </p:txBody>
      </p:sp>
      <p:graphicFrame>
        <p:nvGraphicFramePr>
          <p:cNvPr id="4" name="Table 3" descr="" title="">
            <a:extLst>
              <a:ext uri="{FF2B5EF4-FFF2-40B4-BE49-F238E27FC236}">
                <a16:creationId xmlns:a16="http://schemas.microsoft.com/office/drawing/2014/main" id="{52446253-FB54-4490-9DA0-C3A47D26A453}"/>
              </a:ext>
            </a:extLst>
          </p:cNvPr>
          <p:cNvGraphicFramePr>
            <a:graphicFrameLocks noGrp="1"/>
          </p:cNvGraphicFramePr>
          <p:nvPr>
            <p:extLst>
              <p:ext uri="{D42A27DB-BD31-4B8C-83A1-F6EECF244321}">
                <p14:modId xmlns:p14="http://schemas.microsoft.com/office/powerpoint/2010/main" val="190501996"/>
              </p:ext>
            </p:extLst>
          </p:nvPr>
        </p:nvGraphicFramePr>
        <p:xfrm>
          <a:off x="838200" y="1452664"/>
          <a:ext cx="22250400" cy="11034946"/>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3591942865"/>
                    </a:ext>
                  </a:extLst>
                </a:gridCol>
                <a:gridCol w="8915400">
                  <a:extLst>
                    <a:ext uri="{9D8B030D-6E8A-4147-A177-3AD203B41FA5}">
                      <a16:colId xmlns:a16="http://schemas.microsoft.com/office/drawing/2014/main" val="2064143406"/>
                    </a:ext>
                  </a:extLst>
                </a:gridCol>
                <a:gridCol w="1981200">
                  <a:extLst>
                    <a:ext uri="{9D8B030D-6E8A-4147-A177-3AD203B41FA5}">
                      <a16:colId xmlns:a16="http://schemas.microsoft.com/office/drawing/2014/main" val="3545037455"/>
                    </a:ext>
                  </a:extLst>
                </a:gridCol>
                <a:gridCol w="9144000">
                  <a:extLst>
                    <a:ext uri="{9D8B030D-6E8A-4147-A177-3AD203B41FA5}">
                      <a16:colId xmlns:a16="http://schemas.microsoft.com/office/drawing/2014/main" val="1698268110"/>
                    </a:ext>
                  </a:extLst>
                </a:gridCol>
              </a:tblGrid>
              <a:tr h="733418">
                <a:tc>
                  <a:txBody>
                    <a:bodyPr/>
                    <a:lstStyle/>
                    <a:p>
                      <a:r>
                        <a:rPr lang="en-US" b="1" dirty="0">
                          <a:solidFill>
                            <a:sysClr val="windowText" lastClr="000000"/>
                          </a:solidFill>
                        </a:rPr>
                        <a:t>Nevada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a:t>
                      </a:r>
                    </a:p>
                    <a:p>
                      <a:r>
                        <a:rPr lang="en-US" dirty="0">
                          <a:solidFill>
                            <a:sysClr val="windowText" lastClr="000000"/>
                          </a:solidFill>
                        </a:rPr>
                        <a:t> (NV ST 40.695)</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Tennessee</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4 years after substantial completion of improvement </a:t>
                      </a:r>
                    </a:p>
                    <a:p>
                      <a:r>
                        <a:rPr lang="en-US" dirty="0">
                          <a:solidFill>
                            <a:sysClr val="windowText" lastClr="000000"/>
                          </a:solidFill>
                        </a:rPr>
                        <a:t>(TN ST § 28-3-202)</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081045156"/>
                  </a:ext>
                </a:extLst>
              </a:tr>
              <a:tr h="733418">
                <a:tc>
                  <a:txBody>
                    <a:bodyPr/>
                    <a:lstStyle/>
                    <a:p>
                      <a:r>
                        <a:rPr lang="en-US" b="1" dirty="0">
                          <a:solidFill>
                            <a:sysClr val="windowText" lastClr="000000"/>
                          </a:solidFill>
                        </a:rPr>
                        <a:t>New Hampshire</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a:t>
                      </a:r>
                    </a:p>
                    <a:p>
                      <a:r>
                        <a:rPr lang="en-US" dirty="0">
                          <a:solidFill>
                            <a:sysClr val="windowText" lastClr="000000"/>
                          </a:solidFill>
                        </a:rPr>
                        <a:t>(NH ST § 359-G:4)</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Texas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36886527"/>
                  </a:ext>
                </a:extLst>
              </a:tr>
              <a:tr h="733418">
                <a:tc>
                  <a:txBody>
                    <a:bodyPr/>
                    <a:lstStyle/>
                    <a:p>
                      <a:r>
                        <a:rPr lang="en-US" b="1" dirty="0">
                          <a:solidFill>
                            <a:sysClr val="windowText" lastClr="000000"/>
                          </a:solidFill>
                        </a:rPr>
                        <a:t>New Jersey</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Utah</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138829475"/>
                  </a:ext>
                </a:extLst>
              </a:tr>
              <a:tr h="1056123">
                <a:tc>
                  <a:txBody>
                    <a:bodyPr/>
                    <a:lstStyle/>
                    <a:p>
                      <a:r>
                        <a:rPr lang="en-US" b="1" dirty="0">
                          <a:solidFill>
                            <a:sysClr val="windowText" lastClr="000000"/>
                          </a:solidFill>
                        </a:rPr>
                        <a:t>New Mexico</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10 years from substantial completion of improvement (NM ST § 37-1-27)</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Vermont</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p>
                      <a:pPr marL="0" marR="0" lvl="0" indent="0" algn="ctr" defTabSz="821531" rtl="0" eaLnBrk="1" fontAlgn="auto" latinLnBrk="0" hangingPunct="1">
                        <a:lnSpc>
                          <a:spcPct val="100000"/>
                        </a:lnSpc>
                        <a:spcBef>
                          <a:spcPts val="0"/>
                        </a:spcBef>
                        <a:spcAft>
                          <a:spcPts val="0"/>
                        </a:spcAft>
                        <a:buClrTx/>
                        <a:buSzTx/>
                        <a:buFontTx/>
                        <a:buNone/>
                        <a:tabLst/>
                        <a:defRPr/>
                      </a:pPr>
                      <a:endParaRPr lang="en-US" b="1" dirty="0">
                        <a:solidFill>
                          <a:sysClr val="windowText" lastClr="000000"/>
                        </a:solidFill>
                        <a:highlight>
                          <a:srgbClr val="FFFF00"/>
                        </a:highlight>
                      </a:endParaRP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398335592"/>
                  </a:ext>
                </a:extLst>
              </a:tr>
              <a:tr h="733418">
                <a:tc>
                  <a:txBody>
                    <a:bodyPr/>
                    <a:lstStyle/>
                    <a:p>
                      <a:r>
                        <a:rPr lang="en-US" b="1" dirty="0">
                          <a:solidFill>
                            <a:sysClr val="windowText" lastClr="000000"/>
                          </a:solidFill>
                        </a:rPr>
                        <a:t>New York</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 </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Virginia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5 years after substantial completion of improvement</a:t>
                      </a:r>
                    </a:p>
                    <a:p>
                      <a:r>
                        <a:rPr lang="en-US" dirty="0">
                          <a:solidFill>
                            <a:sysClr val="windowText" lastClr="000000"/>
                          </a:solidFill>
                        </a:rPr>
                        <a:t> (VA ST § 8.01-250)</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799230076"/>
                  </a:ext>
                </a:extLst>
              </a:tr>
              <a:tr h="1056123">
                <a:tc>
                  <a:txBody>
                    <a:bodyPr/>
                    <a:lstStyle/>
                    <a:p>
                      <a:r>
                        <a:rPr lang="en-US" b="1" dirty="0">
                          <a:solidFill>
                            <a:sysClr val="windowText" lastClr="000000"/>
                          </a:solidFill>
                        </a:rPr>
                        <a:t>North Carolina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6 years from substantial completion of improvement (NC ST § 1-50)</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Washington</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p>
                      <a:pPr marL="0" marR="0" lvl="0" indent="0" algn="ctr" defTabSz="821531" rtl="0" eaLnBrk="1" fontAlgn="auto" latinLnBrk="0" hangingPunct="1">
                        <a:lnSpc>
                          <a:spcPct val="100000"/>
                        </a:lnSpc>
                        <a:spcBef>
                          <a:spcPts val="0"/>
                        </a:spcBef>
                        <a:spcAft>
                          <a:spcPts val="0"/>
                        </a:spcAft>
                        <a:buClrTx/>
                        <a:buSzTx/>
                        <a:buFontTx/>
                        <a:buNone/>
                        <a:tabLst/>
                        <a:defRPr/>
                      </a:pPr>
                      <a:endParaRPr lang="en-US" b="1" dirty="0">
                        <a:solidFill>
                          <a:sysClr val="windowText" lastClr="000000"/>
                        </a:solidFill>
                        <a:highlight>
                          <a:srgbClr val="FFFF00"/>
                        </a:highlight>
                      </a:endParaRP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045353489"/>
                  </a:ext>
                </a:extLst>
              </a:tr>
              <a:tr h="733418">
                <a:tc>
                  <a:txBody>
                    <a:bodyPr/>
                    <a:lstStyle/>
                    <a:p>
                      <a:r>
                        <a:rPr lang="en-US" b="1" dirty="0">
                          <a:solidFill>
                            <a:sysClr val="windowText" lastClr="000000"/>
                          </a:solidFill>
                        </a:rPr>
                        <a:t>North Dakota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West Virginia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532825053"/>
                  </a:ext>
                </a:extLst>
              </a:tr>
              <a:tr h="458386">
                <a:tc>
                  <a:txBody>
                    <a:bodyPr/>
                    <a:lstStyle/>
                    <a:p>
                      <a:r>
                        <a:rPr lang="en-US" b="1" dirty="0">
                          <a:solidFill>
                            <a:sysClr val="windowText" lastClr="000000"/>
                          </a:solidFill>
                        </a:rPr>
                        <a:t>Ohio</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(OH ST § 1312.08)</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Wisconsin</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418100447"/>
                  </a:ext>
                </a:extLst>
              </a:tr>
              <a:tr h="733418">
                <a:tc>
                  <a:txBody>
                    <a:bodyPr/>
                    <a:lstStyle/>
                    <a:p>
                      <a:r>
                        <a:rPr lang="en-US" b="1" dirty="0">
                          <a:solidFill>
                            <a:sysClr val="windowText" lastClr="000000"/>
                          </a:solidFill>
                        </a:rPr>
                        <a:t>Oklahoma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br>
                        <a:rPr lang="en-US" b="1" dirty="0">
                          <a:solidFill>
                            <a:sysClr val="windowText" lastClr="000000"/>
                          </a:solidFill>
                          <a:highlight>
                            <a:srgbClr val="FFFF00"/>
                          </a:highlight>
                        </a:rPr>
                      </a:b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Wyoming</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10 years after substantial completion of improvement</a:t>
                      </a:r>
                    </a:p>
                    <a:p>
                      <a:r>
                        <a:rPr lang="en-US" dirty="0">
                          <a:solidFill>
                            <a:sysClr val="windowText" lastClr="000000"/>
                          </a:solidFill>
                        </a:rPr>
                        <a:t> (WY ST § 1-3-111)</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079115769"/>
                  </a:ext>
                </a:extLst>
              </a:tr>
              <a:tr h="733418">
                <a:tc>
                  <a:txBody>
                    <a:bodyPr/>
                    <a:lstStyle/>
                    <a:p>
                      <a:r>
                        <a:rPr lang="en-US" b="1" dirty="0">
                          <a:solidFill>
                            <a:sysClr val="windowText" lastClr="000000"/>
                          </a:solidFill>
                        </a:rPr>
                        <a:t>Oregon</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United States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305972862"/>
                  </a:ext>
                </a:extLst>
              </a:tr>
              <a:tr h="733418">
                <a:tc>
                  <a:txBody>
                    <a:bodyPr/>
                    <a:lstStyle/>
                    <a:p>
                      <a:r>
                        <a:rPr lang="en-US" b="1" dirty="0">
                          <a:solidFill>
                            <a:sysClr val="windowText" lastClr="000000"/>
                          </a:solidFill>
                        </a:rPr>
                        <a:t>Pennsylvania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Guam</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10 years after substantial completion </a:t>
                      </a:r>
                    </a:p>
                    <a:p>
                      <a:r>
                        <a:rPr lang="en-US" dirty="0">
                          <a:solidFill>
                            <a:sysClr val="windowText" lastClr="000000"/>
                          </a:solidFill>
                        </a:rPr>
                        <a:t>(7 G.C.A. §§ 11309,11310)</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180858500"/>
                  </a:ext>
                </a:extLst>
              </a:tr>
              <a:tr h="733418">
                <a:tc>
                  <a:txBody>
                    <a:bodyPr/>
                    <a:lstStyle/>
                    <a:p>
                      <a:r>
                        <a:rPr lang="en-US" b="1" dirty="0">
                          <a:solidFill>
                            <a:sysClr val="windowText" lastClr="000000"/>
                          </a:solidFill>
                        </a:rPr>
                        <a:t>Rhode Island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Puerto Rico</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highlight>
                            <a:srgbClr val="FFFF00"/>
                          </a:highlight>
                        </a:rPr>
                        <a:t>None</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highlight>
                            <a:srgbClr val="FFFF00"/>
                          </a:highlight>
                        </a:rPr>
                        <a:t>(Review case law instead)</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744669616"/>
                  </a:ext>
                </a:extLst>
              </a:tr>
              <a:tr h="733418">
                <a:tc>
                  <a:txBody>
                    <a:bodyPr/>
                    <a:lstStyle/>
                    <a:p>
                      <a:r>
                        <a:rPr lang="en-US" b="1" dirty="0">
                          <a:solidFill>
                            <a:sysClr val="windowText" lastClr="000000"/>
                          </a:solidFill>
                        </a:rPr>
                        <a:t>South Carolina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8 years after substantial completion of improvement (SC ST § 15-3-640)</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b="1" dirty="0">
                          <a:solidFill>
                            <a:sysClr val="windowText" lastClr="000000"/>
                          </a:solidFill>
                        </a:rPr>
                        <a:t>Virgin Islands</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7 years after substantial completion of improvement or 14 years for latent deficiencies (5 V.I.C. § 32b)</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954794181"/>
                  </a:ext>
                </a:extLst>
              </a:tr>
              <a:tr h="458386">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b="1" dirty="0">
                          <a:solidFill>
                            <a:sysClr val="windowText" lastClr="000000"/>
                          </a:solidFill>
                        </a:rPr>
                        <a:t>South Dakota</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r>
                        <a:rPr lang="en-US" dirty="0">
                          <a:solidFill>
                            <a:sysClr val="windowText" lastClr="000000"/>
                          </a:solidFill>
                        </a:rPr>
                        <a:t>Notice tolls applicable SOL (SD ST § 21-1-16)</a:t>
                      </a: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endParaRPr lang="en-US" dirty="0">
                        <a:solidFill>
                          <a:sysClr val="windowText" lastClr="000000"/>
                        </a:solidFill>
                      </a:endParaRP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tc>
                  <a:txBody>
                    <a:bodyPr/>
                    <a:lstStyle/>
                    <a:p>
                      <a:endParaRPr lang="en-US" dirty="0">
                        <a:solidFill>
                          <a:sysClr val="windowText" lastClr="000000"/>
                        </a:solidFill>
                      </a:endParaRPr>
                    </a:p>
                  </a:txBody>
                  <a:tcP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64152908"/>
                  </a:ext>
                </a:extLst>
              </a:tr>
            </a:tbl>
          </a:graphicData>
        </a:graphic>
      </p:graphicFrame>
    </p:spTree>
    <p:extLst>
      <p:ext uri="{BB962C8B-B14F-4D97-AF65-F5344CB8AC3E}">
        <p14:creationId xmlns:p14="http://schemas.microsoft.com/office/powerpoint/2010/main" val="3992021168"/>
      </p:ext>
    </p:extLst>
  </p:cSld>
  <p:clrMapOvr>
    <a:masterClrMapping/>
  </p:clrMapOvr>
  <p:transition spd="med"/>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133ABDC9-B63B-493C-9F94-C9F5F15A0757}"/>
              </a:ext>
            </a:extLst>
          </p:cNvPr>
          <p:cNvSpPr>
            <a:spLocks noGrp="1"/>
          </p:cNvSpPr>
          <p:nvPr>
            <p:ph type="body" sz="quarter" idx="13"/>
          </p:nvPr>
        </p:nvSpPr>
        <p:spPr>
          <a:xfrm>
            <a:off x="1602473" y="1422001"/>
            <a:ext cx="15466327" cy="1990929"/>
          </a:xfrm>
        </p:spPr>
        <p:txBody>
          <a:bodyPr/>
          <a:lstStyle/>
          <a:p>
            <a:r>
              <a:rPr lang="en-US" dirty="0"/>
              <a:t>Time Limitation for Filing Lawsuit?</a:t>
            </a:r>
          </a:p>
        </p:txBody>
      </p:sp>
      <p:sp>
        <p:nvSpPr>
          <p:cNvPr id="3" name="Text Placeholder 2" descr="" title="">
            <a:extLst>
              <a:ext uri="{FF2B5EF4-FFF2-40B4-BE49-F238E27FC236}">
                <a16:creationId xmlns:a16="http://schemas.microsoft.com/office/drawing/2014/main" id="{688B1D3F-8CAC-4742-9403-F5034E7F32F1}"/>
              </a:ext>
            </a:extLst>
          </p:cNvPr>
          <p:cNvSpPr>
            <a:spLocks noGrp="1"/>
          </p:cNvSpPr>
          <p:nvPr>
            <p:ph type="body" sz="quarter" idx="15"/>
          </p:nvPr>
        </p:nvSpPr>
        <p:spPr>
          <a:xfrm>
            <a:off x="1143000" y="2743200"/>
            <a:ext cx="21107400" cy="8686800"/>
          </a:xfrm>
        </p:spPr>
        <p:txBody>
          <a:bodyPr/>
          <a:lstStyle/>
          <a:p>
            <a:r>
              <a:rPr lang="en-US" dirty="0"/>
              <a:t>	</a:t>
            </a:r>
            <a:r>
              <a:rPr lang="en-US" b="1" dirty="0"/>
              <a:t>When does the time period begin to run?</a:t>
            </a:r>
          </a:p>
          <a:p>
            <a:r>
              <a:rPr lang="en-US" dirty="0"/>
              <a:t>		Typically, the statutory period commences when the cause of action accrues. When does the cause of action accrue? Depends on the case law and statutes in each state. </a:t>
            </a:r>
          </a:p>
          <a:p>
            <a:pPr>
              <a:spcBef>
                <a:spcPts val="0"/>
              </a:spcBef>
            </a:pPr>
            <a:r>
              <a:rPr lang="en-US" dirty="0"/>
              <a:t>		Five likely options: </a:t>
            </a:r>
          </a:p>
          <a:p>
            <a:pPr>
              <a:spcBef>
                <a:spcPts val="0"/>
              </a:spcBef>
            </a:pPr>
            <a:r>
              <a:rPr lang="en-US" dirty="0"/>
              <a:t>			(1) when the wrongful act occurred; </a:t>
            </a:r>
          </a:p>
          <a:p>
            <a:pPr>
              <a:spcBef>
                <a:spcPts val="0"/>
              </a:spcBef>
            </a:pPr>
            <a:r>
              <a:rPr lang="en-US" dirty="0"/>
              <a:t>			(2) when the project was completed; </a:t>
            </a:r>
          </a:p>
          <a:p>
            <a:pPr>
              <a:spcBef>
                <a:spcPts val="0"/>
              </a:spcBef>
            </a:pPr>
            <a:r>
              <a:rPr lang="en-US" dirty="0"/>
              <a:t>			(3) when the damage occurred; </a:t>
            </a:r>
          </a:p>
          <a:p>
            <a:pPr>
              <a:spcBef>
                <a:spcPts val="0"/>
              </a:spcBef>
            </a:pPr>
            <a:r>
              <a:rPr lang="en-US" dirty="0"/>
              <a:t>			(4) when the plaintiff knew or should have known of the damage; and</a:t>
            </a:r>
          </a:p>
          <a:p>
            <a:pPr>
              <a:spcBef>
                <a:spcPts val="0"/>
              </a:spcBef>
            </a:pPr>
            <a:r>
              <a:rPr lang="en-US" dirty="0"/>
              <a:t>			(5) when the plaintiff knew or should have known of the damage and the 					identify of the wrongdoer.</a:t>
            </a:r>
          </a:p>
          <a:p>
            <a:endParaRPr lang="en-US" dirty="0"/>
          </a:p>
        </p:txBody>
      </p:sp>
    </p:spTree>
    <p:extLst>
      <p:ext uri="{BB962C8B-B14F-4D97-AF65-F5344CB8AC3E}">
        <p14:creationId xmlns:p14="http://schemas.microsoft.com/office/powerpoint/2010/main" val="1296992768"/>
      </p:ext>
    </p:extLst>
  </p:cSld>
  <p:clrMapOvr>
    <a:masterClrMapping/>
  </p:clrMapOvr>
  <p:transition spd="slow">
    <p:push dir="u"/>
  </p:transition>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E305C10A-DD40-47CD-BA0D-BE83A78CB903}"/>
              </a:ext>
            </a:extLst>
          </p:cNvPr>
          <p:cNvSpPr>
            <a:spLocks noGrp="1"/>
          </p:cNvSpPr>
          <p:nvPr>
            <p:ph type="body" sz="quarter" idx="13"/>
          </p:nvPr>
        </p:nvSpPr>
        <p:spPr>
          <a:xfrm>
            <a:off x="1602473" y="1422001"/>
            <a:ext cx="12494527" cy="1990929"/>
          </a:xfrm>
        </p:spPr>
        <p:txBody>
          <a:bodyPr/>
          <a:lstStyle/>
          <a:p>
            <a:r>
              <a:rPr lang="en-US" dirty="0"/>
              <a:t>Contractor’s Standard of Care</a:t>
            </a:r>
          </a:p>
        </p:txBody>
      </p:sp>
      <p:sp>
        <p:nvSpPr>
          <p:cNvPr id="3" name="Text Placeholder 2" descr="" title="">
            <a:extLst>
              <a:ext uri="{FF2B5EF4-FFF2-40B4-BE49-F238E27FC236}">
                <a16:creationId xmlns:a16="http://schemas.microsoft.com/office/drawing/2014/main" id="{07D82F85-5F72-449A-9C6F-1B42813E2638}"/>
              </a:ext>
            </a:extLst>
          </p:cNvPr>
          <p:cNvSpPr>
            <a:spLocks noGrp="1"/>
          </p:cNvSpPr>
          <p:nvPr>
            <p:ph type="body" sz="quarter" idx="15"/>
          </p:nvPr>
        </p:nvSpPr>
        <p:spPr/>
        <p:txBody>
          <a:bodyPr/>
          <a:lstStyle/>
          <a:p>
            <a:r>
              <a:rPr lang="en-US" b="1" u="sng" dirty="0"/>
              <a:t>Contractor’s have a duty to inspect existing work to determine suitability for subsequent work. </a:t>
            </a:r>
          </a:p>
          <a:p>
            <a:r>
              <a:rPr lang="en-US" dirty="0"/>
              <a:t>It is the contractor’s responsibility to asses the quality of work already completed to determine if it is in property condition to receive subsequent work.  </a:t>
            </a:r>
          </a:p>
          <a:p>
            <a:r>
              <a:rPr lang="en-US" dirty="0"/>
              <a:t>A general contractor is responsible for inspecting subcontractor work to determine whether it is adequate for purposes of allowing another subcontractor to perform work that will cover it or otherwise rely upon the previously installed work. </a:t>
            </a:r>
          </a:p>
          <a:p>
            <a:endParaRPr lang="en-US" b="1" u="sng" dirty="0"/>
          </a:p>
        </p:txBody>
      </p:sp>
    </p:spTree>
    <p:extLst>
      <p:ext uri="{BB962C8B-B14F-4D97-AF65-F5344CB8AC3E}">
        <p14:creationId xmlns:p14="http://schemas.microsoft.com/office/powerpoint/2010/main" val="2223777143"/>
      </p:ext>
    </p:extLst>
  </p:cSld>
  <p:clrMapOvr>
    <a:masterClrMapping/>
  </p:clrMapOvr>
  <p:transition spd="med"/>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A60D2850-676A-40AB-B3E2-0FB9DFDC43C2}"/>
              </a:ext>
            </a:extLst>
          </p:cNvPr>
          <p:cNvSpPr>
            <a:spLocks noGrp="1"/>
          </p:cNvSpPr>
          <p:nvPr>
            <p:ph type="body" sz="quarter" idx="13"/>
          </p:nvPr>
        </p:nvSpPr>
        <p:spPr>
          <a:xfrm>
            <a:off x="1602473" y="1422001"/>
            <a:ext cx="11199127" cy="1990929"/>
          </a:xfrm>
        </p:spPr>
        <p:txBody>
          <a:bodyPr/>
          <a:lstStyle/>
          <a:p>
            <a:r>
              <a:rPr lang="en-US" dirty="0"/>
              <a:t>Contractor’s Standard of Care</a:t>
            </a:r>
          </a:p>
        </p:txBody>
      </p:sp>
      <p:sp>
        <p:nvSpPr>
          <p:cNvPr id="3" name="Text Placeholder 2" descr="" title="">
            <a:extLst>
              <a:ext uri="{FF2B5EF4-FFF2-40B4-BE49-F238E27FC236}">
                <a16:creationId xmlns:a16="http://schemas.microsoft.com/office/drawing/2014/main" id="{B5986820-6687-4E26-8F2E-F050F572D81D}"/>
              </a:ext>
            </a:extLst>
          </p:cNvPr>
          <p:cNvSpPr>
            <a:spLocks noGrp="1"/>
          </p:cNvSpPr>
          <p:nvPr>
            <p:ph type="body" sz="quarter" idx="15"/>
          </p:nvPr>
        </p:nvSpPr>
        <p:spPr/>
        <p:txBody>
          <a:bodyPr/>
          <a:lstStyle/>
          <a:p>
            <a:r>
              <a:rPr lang="en-US" dirty="0"/>
              <a:t>A contractor’s duty of care extends only to foreseeable hazards that the defendant contractor knew or should have known existed.  This does not extend to accidents that happened because of unforeseeable, extraordinary circumstances.</a:t>
            </a:r>
          </a:p>
          <a:p>
            <a:r>
              <a:rPr lang="en-US" dirty="0"/>
              <a:t> (</a:t>
            </a:r>
            <a:r>
              <a:rPr lang="en-US" i="1" dirty="0"/>
              <a:t>Woods v. </a:t>
            </a:r>
            <a:r>
              <a:rPr lang="en-US" i="1" dirty="0" err="1"/>
              <a:t>Qual</a:t>
            </a:r>
            <a:r>
              <a:rPr lang="en-US" i="1" dirty="0"/>
              <a:t>-Craft Indus., Inc., </a:t>
            </a:r>
            <a:r>
              <a:rPr lang="en-US" dirty="0"/>
              <a:t>648 N.E.2d 1198, 1202 (Ind. App. 1995); </a:t>
            </a:r>
            <a:r>
              <a:rPr lang="en-US" i="1" dirty="0"/>
              <a:t>Collins v. J. A. House, Inc., </a:t>
            </a:r>
            <a:r>
              <a:rPr lang="en-US" dirty="0"/>
              <a:t>705 A.2d 568, 573 (Ind. App. 1999); </a:t>
            </a:r>
            <a:r>
              <a:rPr lang="en-US" i="1" dirty="0"/>
              <a:t>and De Bock v. American Bridge Co., </a:t>
            </a:r>
            <a:r>
              <a:rPr lang="en-US" dirty="0"/>
              <a:t>131 A.D. 480, 115 N.Y.S. 461 (1909)).</a:t>
            </a:r>
          </a:p>
        </p:txBody>
      </p:sp>
    </p:spTree>
    <p:extLst>
      <p:ext uri="{BB962C8B-B14F-4D97-AF65-F5344CB8AC3E}">
        <p14:creationId xmlns:p14="http://schemas.microsoft.com/office/powerpoint/2010/main" val="564990535"/>
      </p:ext>
    </p:extLst>
  </p:cSld>
  <p:clrMapOvr>
    <a:masterClrMapping/>
  </p:clrMapOvr>
  <p:transition spd="med"/>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131F7D5F-E666-4B3D-B2D7-95F7A8304771}"/>
              </a:ext>
            </a:extLst>
          </p:cNvPr>
          <p:cNvSpPr>
            <a:spLocks noGrp="1"/>
          </p:cNvSpPr>
          <p:nvPr>
            <p:ph type="body" sz="quarter" idx="13"/>
          </p:nvPr>
        </p:nvSpPr>
        <p:spPr>
          <a:xfrm>
            <a:off x="1524000" y="1371200"/>
            <a:ext cx="15542527" cy="1252265"/>
          </a:xfrm>
        </p:spPr>
        <p:txBody>
          <a:bodyPr/>
          <a:lstStyle/>
          <a:p>
            <a:r>
              <a:rPr lang="en-US" sz="7200" b="1" dirty="0"/>
              <a:t>How To Avoid Getting Sued</a:t>
            </a:r>
            <a:endParaRPr lang="en-US" sz="7200" dirty="0"/>
          </a:p>
        </p:txBody>
      </p:sp>
      <p:sp>
        <p:nvSpPr>
          <p:cNvPr id="3" name="Text Placeholder 2" descr="" title="">
            <a:extLst>
              <a:ext uri="{FF2B5EF4-FFF2-40B4-BE49-F238E27FC236}">
                <a16:creationId xmlns:a16="http://schemas.microsoft.com/office/drawing/2014/main" id="{BC302122-DB2C-4CF7-9DD3-B6F0287CCA61}"/>
              </a:ext>
            </a:extLst>
          </p:cNvPr>
          <p:cNvSpPr>
            <a:spLocks noGrp="1"/>
          </p:cNvSpPr>
          <p:nvPr>
            <p:ph type="body" sz="quarter" idx="15"/>
          </p:nvPr>
        </p:nvSpPr>
        <p:spPr>
          <a:xfrm>
            <a:off x="2590800" y="2895600"/>
            <a:ext cx="20193000" cy="8915400"/>
          </a:xfrm>
        </p:spPr>
        <p:txBody>
          <a:bodyPr>
            <a:normAutofit/>
          </a:bodyPr>
          <a:lstStyle/>
          <a:p>
            <a:r>
              <a:rPr lang="en-US" sz="5400" dirty="0"/>
              <a:t>Quality Design --- Attention to Detail</a:t>
            </a:r>
          </a:p>
          <a:p>
            <a:r>
              <a:rPr lang="en-US" sz="5400" dirty="0"/>
              <a:t>Quality Client Service</a:t>
            </a:r>
          </a:p>
          <a:p>
            <a:r>
              <a:rPr lang="en-US" sz="5400" dirty="0"/>
              <a:t>Documentation, Documentation, Documentation</a:t>
            </a:r>
          </a:p>
          <a:p>
            <a:r>
              <a:rPr lang="en-US" sz="5400" dirty="0"/>
              <a:t>Discuss with Counsel </a:t>
            </a:r>
            <a:r>
              <a:rPr lang="en-US" sz="5400" b="1" i="1" dirty="0"/>
              <a:t>Before </a:t>
            </a:r>
            <a:r>
              <a:rPr lang="en-US" sz="5400" dirty="0"/>
              <a:t>the Suit is Filed</a:t>
            </a:r>
          </a:p>
        </p:txBody>
      </p:sp>
    </p:spTree>
    <p:extLst>
      <p:ext uri="{BB962C8B-B14F-4D97-AF65-F5344CB8AC3E}">
        <p14:creationId xmlns:p14="http://schemas.microsoft.com/office/powerpoint/2010/main" val="1322398524"/>
      </p:ext>
    </p:extLst>
  </p:cSld>
  <p:clrMapOvr>
    <a:masterClrMapping/>
  </p:clrMapOvr>
  <p:transition spd="slow">
    <p:randomBar dir="vert"/>
  </p:transition>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28F12EC4-F254-48BC-AEEB-06036E8C5F1E}"/>
              </a:ext>
            </a:extLst>
          </p:cNvPr>
          <p:cNvSpPr>
            <a:spLocks noGrp="1"/>
          </p:cNvSpPr>
          <p:nvPr>
            <p:ph type="body" sz="quarter" idx="13"/>
          </p:nvPr>
        </p:nvSpPr>
        <p:spPr/>
        <p:txBody>
          <a:bodyPr/>
          <a:lstStyle/>
          <a:p>
            <a:r>
              <a:rPr lang="en-US" dirty="0"/>
              <a:t>Contractor’s Duty of Care</a:t>
            </a:r>
          </a:p>
        </p:txBody>
      </p:sp>
      <p:sp>
        <p:nvSpPr>
          <p:cNvPr id="3" name="Text Placeholder 2" descr="" title="">
            <a:extLst>
              <a:ext uri="{FF2B5EF4-FFF2-40B4-BE49-F238E27FC236}">
                <a16:creationId xmlns:a16="http://schemas.microsoft.com/office/drawing/2014/main" id="{75980C2B-4DAC-4901-B2FC-8659F2505CF8}"/>
              </a:ext>
            </a:extLst>
          </p:cNvPr>
          <p:cNvSpPr>
            <a:spLocks noGrp="1"/>
          </p:cNvSpPr>
          <p:nvPr>
            <p:ph type="body" sz="quarter" idx="15"/>
          </p:nvPr>
        </p:nvSpPr>
        <p:spPr/>
        <p:txBody>
          <a:bodyPr/>
          <a:lstStyle/>
          <a:p>
            <a:r>
              <a:rPr lang="en-US" b="1" dirty="0"/>
              <a:t>Contractor’s have a duty to guard against foreseeable harm. </a:t>
            </a:r>
            <a:r>
              <a:rPr lang="en-US" dirty="0"/>
              <a:t>But what if a superseding event caused the accident? Then the defendant contractor is potentially off the hook. </a:t>
            </a:r>
          </a:p>
          <a:p>
            <a:r>
              <a:rPr lang="en-US" dirty="0"/>
              <a:t>Intervening negligence cuts off liability, and becomes known as a superseding cause, if it is determined that the intervening cause was not foreseeable and the results which it caused were not foreseeable. </a:t>
            </a:r>
          </a:p>
          <a:p>
            <a:r>
              <a:rPr lang="en-US" i="1" dirty="0"/>
              <a:t>Martinez v. Vintage Petroleum, Inc., </a:t>
            </a:r>
            <a:r>
              <a:rPr lang="en-US" dirty="0"/>
              <a:t>68 Cal. App. 4th 695, 80 Cal. </a:t>
            </a:r>
            <a:r>
              <a:rPr lang="en-US" dirty="0" err="1"/>
              <a:t>Rptr</a:t>
            </a:r>
            <a:r>
              <a:rPr lang="en-US" dirty="0"/>
              <a:t>. 2d 449 (1998) (extraordinary negligence by plaintiff's co-worker's relieved the owner of liability despite its negligence in causing a foreseeable injury).</a:t>
            </a:r>
          </a:p>
        </p:txBody>
      </p:sp>
    </p:spTree>
    <p:extLst>
      <p:ext uri="{BB962C8B-B14F-4D97-AF65-F5344CB8AC3E}">
        <p14:creationId xmlns:p14="http://schemas.microsoft.com/office/powerpoint/2010/main" val="3638278646"/>
      </p:ext>
    </p:extLst>
  </p:cSld>
  <p:clrMapOvr>
    <a:masterClrMapping/>
  </p:clrMapOvr>
  <p:transition spd="med"/>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E2FD3213-F538-4C66-A2DA-BFA84E5B9554}"/>
              </a:ext>
            </a:extLst>
          </p:cNvPr>
          <p:cNvSpPr>
            <a:spLocks noGrp="1"/>
          </p:cNvSpPr>
          <p:nvPr>
            <p:ph type="body" sz="quarter" idx="13"/>
          </p:nvPr>
        </p:nvSpPr>
        <p:spPr/>
        <p:txBody>
          <a:bodyPr/>
          <a:lstStyle/>
          <a:p>
            <a:r>
              <a:rPr lang="en-US" dirty="0"/>
              <a:t>Contractor’s Duty to Inquire</a:t>
            </a:r>
          </a:p>
        </p:txBody>
      </p:sp>
      <p:sp>
        <p:nvSpPr>
          <p:cNvPr id="3" name="Text Placeholder 2" descr="" title="">
            <a:extLst>
              <a:ext uri="{FF2B5EF4-FFF2-40B4-BE49-F238E27FC236}">
                <a16:creationId xmlns:a16="http://schemas.microsoft.com/office/drawing/2014/main" id="{6599C967-6B47-4539-AFED-E4137A798130}"/>
              </a:ext>
            </a:extLst>
          </p:cNvPr>
          <p:cNvSpPr>
            <a:spLocks noGrp="1"/>
          </p:cNvSpPr>
          <p:nvPr>
            <p:ph type="body" sz="quarter" idx="15"/>
          </p:nvPr>
        </p:nvSpPr>
        <p:spPr/>
        <p:txBody>
          <a:bodyPr>
            <a:normAutofit fontScale="77500" lnSpcReduction="20000"/>
          </a:bodyPr>
          <a:lstStyle/>
          <a:p>
            <a:r>
              <a:rPr lang="en-US" b="1" u="sng" dirty="0"/>
              <a:t>Contractor’s have a duty to clarify contractual requirements. </a:t>
            </a:r>
          </a:p>
          <a:p>
            <a:r>
              <a:rPr lang="en-US" dirty="0"/>
              <a:t>In </a:t>
            </a:r>
            <a:r>
              <a:rPr lang="en-US" i="1" dirty="0" err="1"/>
              <a:t>Interwest</a:t>
            </a:r>
            <a:r>
              <a:rPr lang="en-US" i="1" dirty="0"/>
              <a:t> Const. Brown</a:t>
            </a:r>
            <a:r>
              <a:rPr lang="en-US" dirty="0"/>
              <a:t>, 29 F.3d 611 (Fed. Cir. 1994), the lowest bidding contractor lost the battle against the owner as to who would handle the cost of an air conditioning system. The contract required that the contractor provide an air conditioning system capable of producing 900 tons of cooling capacity that used low ODF refrigerants, or could be converted to use low ODF refrigerants. The problem arose when it was found that after conversion, the system was unable to operate at a 900-ton capacity. Consequently, the owner rejected the system. </a:t>
            </a:r>
          </a:p>
          <a:p>
            <a:r>
              <a:rPr lang="en-US" dirty="0"/>
              <a:t>The contractor claimed that the specifications were ambiguous because they did not clearly state that 900-ton capacity was required in </a:t>
            </a:r>
            <a:r>
              <a:rPr lang="en-US" b="1" i="1" dirty="0"/>
              <a:t>both</a:t>
            </a:r>
            <a:r>
              <a:rPr lang="en-US" b="1" dirty="0"/>
              <a:t> </a:t>
            </a:r>
            <a:r>
              <a:rPr lang="en-US" dirty="0"/>
              <a:t>low ODF refrigerant systems and converted systems. The contractor submitted a claim for equitable adjustment in the amount of $72,293—the cost of procuring the upgraded system. The contracting officer’s denial of the claim was upheld by the Board of Contract Appeals. </a:t>
            </a:r>
          </a:p>
          <a:p>
            <a:r>
              <a:rPr lang="en-US" dirty="0"/>
              <a:t>The court affirmed that (1) the contract was clear and unambiguous, (2) even if the contract was ambiguous, the ambiguity was patent and </a:t>
            </a:r>
            <a:r>
              <a:rPr lang="en-US" b="1" i="1" dirty="0"/>
              <a:t>it was the contractor’s duty to clarify the contractual requirements</a:t>
            </a:r>
            <a:r>
              <a:rPr lang="en-US" b="1" dirty="0"/>
              <a:t>, </a:t>
            </a:r>
            <a:r>
              <a:rPr lang="en-US" dirty="0"/>
              <a:t>and (3) contractor’s interpretation of the contract was unreasonable, and therefore, even if there was a latent ambiguous, it could not recover. </a:t>
            </a:r>
          </a:p>
        </p:txBody>
      </p:sp>
    </p:spTree>
    <p:extLst>
      <p:ext uri="{BB962C8B-B14F-4D97-AF65-F5344CB8AC3E}">
        <p14:creationId xmlns:p14="http://schemas.microsoft.com/office/powerpoint/2010/main" val="530696309"/>
      </p:ext>
    </p:extLst>
  </p:cSld>
  <p:clrMapOvr>
    <a:masterClrMapping/>
  </p:clrMapOvr>
  <p:transition spd="med"/>
</p:sld>
</file>

<file path=ppt/slides/slide32.xml><?xml version="1.0" encoding="utf-8"?>
<p:sld xmlns:a16="http://schemas.microsoft.com/office/drawing/2014/main" xmlns:p14="http://schemas.microsoft.com/office/powerpoint/2010/main" xmlns:mc="http://schemas.openxmlformats.org/markup-compatibility/2006" xmlns:p159="http://schemas.microsoft.com/office/powerpoint/2015/09/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944AEE56-8CBB-44A6-A741-A05F60B99242}"/>
              </a:ext>
            </a:extLst>
          </p:cNvPr>
          <p:cNvSpPr>
            <a:spLocks noGrp="1"/>
          </p:cNvSpPr>
          <p:nvPr>
            <p:ph type="body" sz="quarter" idx="13"/>
          </p:nvPr>
        </p:nvSpPr>
        <p:spPr>
          <a:xfrm>
            <a:off x="1602473" y="1422001"/>
            <a:ext cx="13256527" cy="1990929"/>
          </a:xfrm>
        </p:spPr>
        <p:txBody>
          <a:bodyPr/>
          <a:lstStyle/>
          <a:p>
            <a:r>
              <a:rPr lang="en-US" dirty="0"/>
              <a:t>Design Professional Standard of Care</a:t>
            </a:r>
          </a:p>
        </p:txBody>
      </p:sp>
      <p:sp>
        <p:nvSpPr>
          <p:cNvPr id="3" name="Text Placeholder 2" descr="" title="">
            <a:extLst>
              <a:ext uri="{FF2B5EF4-FFF2-40B4-BE49-F238E27FC236}">
                <a16:creationId xmlns:a16="http://schemas.microsoft.com/office/drawing/2014/main" id="{BB85ADF1-B152-4E23-A051-C63227C31CEF}"/>
              </a:ext>
            </a:extLst>
          </p:cNvPr>
          <p:cNvSpPr>
            <a:spLocks noGrp="1"/>
          </p:cNvSpPr>
          <p:nvPr>
            <p:ph type="body" sz="quarter" idx="15"/>
          </p:nvPr>
        </p:nvSpPr>
        <p:spPr/>
        <p:txBody>
          <a:bodyPr>
            <a:normAutofit/>
          </a:bodyPr>
          <a:lstStyle/>
          <a:p>
            <a:r>
              <a:rPr lang="en-US" b="1" u="sng" dirty="0"/>
              <a:t>General Statement (Bruner &amp; O’Connor):</a:t>
            </a:r>
            <a:endParaRPr lang="en-US" dirty="0"/>
          </a:p>
          <a:p>
            <a:r>
              <a:rPr lang="en-US" sz="4000" dirty="0"/>
              <a:t>The design professional's standard of care is deceptively simple. Like many standards having wide application, the designer's standard references a mean. The designer owes a duty to perform services with the degree of skill, learning and experience that ordinarily is possessed by similarly situated professionals in the community.</a:t>
            </a:r>
            <a:r>
              <a:rPr lang="en-US" sz="4000" baseline="30000" dirty="0"/>
              <a:t>1</a:t>
            </a:r>
            <a:r>
              <a:rPr lang="en-US" sz="4000" dirty="0"/>
              <a:t> The designer's standard of care requires neither perfection nor a warranty of a particular result. Rather, it expresses an expectation that the designer will discharge her professional duties with the care ordinarily exercised by others of her profession.</a:t>
            </a:r>
          </a:p>
          <a:p>
            <a:r>
              <a:rPr lang="en-US" sz="4000" dirty="0"/>
              <a:t>§ 17:10.Standard of care: Duty of care, 5 Bruner &amp; O'Connor Construction Law § 17:10</a:t>
            </a:r>
          </a:p>
          <a:p>
            <a:endParaRPr lang="en-US" dirty="0"/>
          </a:p>
        </p:txBody>
      </p:sp>
    </p:spTree>
    <p:extLst>
      <p:ext uri="{BB962C8B-B14F-4D97-AF65-F5344CB8AC3E}">
        <p14:creationId xmlns:p14="http://schemas.microsoft.com/office/powerpoint/2010/main" val="4247143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p14="http://schemas.microsoft.com/office/powerpoint/2010/main" xmlns:a16="http://schemas.microsoft.com/office/drawing/2014/main">
      <p:transition spd="slow">
        <p:fade/>
      </p:transition>
    </mc:Fallback>
  </mc:AlternateContent>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9C2AE1F3-2DEF-4FF4-9670-DDF9F1BF8278}"/>
              </a:ext>
            </a:extLst>
          </p:cNvPr>
          <p:cNvSpPr>
            <a:spLocks noGrp="1"/>
          </p:cNvSpPr>
          <p:nvPr>
            <p:ph type="body" sz="quarter" idx="13"/>
          </p:nvPr>
        </p:nvSpPr>
        <p:spPr>
          <a:xfrm>
            <a:off x="1602473" y="1422001"/>
            <a:ext cx="16914127" cy="1067599"/>
          </a:xfrm>
        </p:spPr>
        <p:txBody>
          <a:bodyPr/>
          <a:lstStyle/>
          <a:p>
            <a:r>
              <a:rPr lang="en-US" dirty="0"/>
              <a:t>Design Professional Standard of Care</a:t>
            </a:r>
          </a:p>
        </p:txBody>
      </p:sp>
      <p:sp>
        <p:nvSpPr>
          <p:cNvPr id="3" name="Text Placeholder 2" descr="" title="">
            <a:extLst>
              <a:ext uri="{FF2B5EF4-FFF2-40B4-BE49-F238E27FC236}">
                <a16:creationId xmlns:a16="http://schemas.microsoft.com/office/drawing/2014/main" id="{4685BEAB-8FFE-4C55-B7EA-D8720A5BE4CF}"/>
              </a:ext>
            </a:extLst>
          </p:cNvPr>
          <p:cNvSpPr>
            <a:spLocks noGrp="1"/>
          </p:cNvSpPr>
          <p:nvPr>
            <p:ph type="body" sz="quarter" idx="15"/>
          </p:nvPr>
        </p:nvSpPr>
        <p:spPr/>
        <p:txBody>
          <a:bodyPr>
            <a:normAutofit fontScale="92500" lnSpcReduction="20000"/>
          </a:bodyPr>
          <a:lstStyle/>
          <a:p>
            <a:r>
              <a:rPr lang="en-US" b="1" u="sng" dirty="0"/>
              <a:t>AIA:</a:t>
            </a:r>
            <a:endParaRPr lang="en-US" dirty="0"/>
          </a:p>
          <a:p>
            <a:r>
              <a:rPr lang="en-US" dirty="0"/>
              <a:t>The most common form of agreement between owner and architect, AIA Document B141-1997 contains little in the way of general statements regarding the standard of care to be provided by the architect in carrying out his duties. The closest the AIA documents come to addressing the standard of care is paragraph 1.2.3.2 of the B141 which merely restates the common law standard:</a:t>
            </a:r>
          </a:p>
          <a:p>
            <a:r>
              <a:rPr lang="en-US" dirty="0"/>
              <a:t>1.2.3.2 The Architect's services shall be performed as expeditiously as is consistent with professional skill and care and the orderly progress of the Project. …</a:t>
            </a:r>
          </a:p>
          <a:p>
            <a:r>
              <a:rPr lang="en-US" dirty="0"/>
              <a:t> </a:t>
            </a:r>
          </a:p>
          <a:p>
            <a:r>
              <a:rPr lang="en-US" dirty="0"/>
              <a:t>§ 17:10.Standard of care: Duty of care, 5 Bruner &amp; O'Connor Construction Law § 17:10</a:t>
            </a:r>
          </a:p>
          <a:p>
            <a:endParaRPr lang="en-US" dirty="0"/>
          </a:p>
        </p:txBody>
      </p:sp>
    </p:spTree>
    <p:extLst>
      <p:ext uri="{BB962C8B-B14F-4D97-AF65-F5344CB8AC3E}">
        <p14:creationId xmlns:p14="http://schemas.microsoft.com/office/powerpoint/2010/main" val="2098597183"/>
      </p:ext>
    </p:extLst>
  </p:cSld>
  <p:clrMapOvr>
    <a:masterClrMapping/>
  </p:clrMapOvr>
  <p:transition spd="slow">
    <p:push dir="u"/>
  </p:transition>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E11A5937-5A7D-4949-9A22-3F6C07775857}"/>
              </a:ext>
            </a:extLst>
          </p:cNvPr>
          <p:cNvSpPr>
            <a:spLocks noGrp="1"/>
          </p:cNvSpPr>
          <p:nvPr>
            <p:ph type="body" sz="quarter" idx="13"/>
          </p:nvPr>
        </p:nvSpPr>
        <p:spPr>
          <a:xfrm>
            <a:off x="1602473" y="1422001"/>
            <a:ext cx="16152127" cy="1067599"/>
          </a:xfrm>
        </p:spPr>
        <p:txBody>
          <a:bodyPr/>
          <a:lstStyle/>
          <a:p>
            <a:r>
              <a:rPr lang="en-US" dirty="0"/>
              <a:t>Design Professional Standard of Care</a:t>
            </a:r>
          </a:p>
        </p:txBody>
      </p:sp>
      <p:sp>
        <p:nvSpPr>
          <p:cNvPr id="3" name="Text Placeholder 2" descr="" title="">
            <a:extLst>
              <a:ext uri="{FF2B5EF4-FFF2-40B4-BE49-F238E27FC236}">
                <a16:creationId xmlns:a16="http://schemas.microsoft.com/office/drawing/2014/main" id="{0C0448F1-B2F1-4DD7-B04F-54EECA737238}"/>
              </a:ext>
            </a:extLst>
          </p:cNvPr>
          <p:cNvSpPr>
            <a:spLocks noGrp="1"/>
          </p:cNvSpPr>
          <p:nvPr>
            <p:ph type="body" sz="quarter" idx="15"/>
          </p:nvPr>
        </p:nvSpPr>
        <p:spPr/>
        <p:txBody>
          <a:bodyPr>
            <a:normAutofit/>
          </a:bodyPr>
          <a:lstStyle/>
          <a:p>
            <a:r>
              <a:rPr lang="en-US" b="1" u="sng" dirty="0"/>
              <a:t>EJCDC:</a:t>
            </a:r>
            <a:endParaRPr lang="en-US" dirty="0"/>
          </a:p>
          <a:p>
            <a:r>
              <a:rPr lang="en-US" sz="3200" dirty="0"/>
              <a:t>A standard of care is, however, set forth in the EJCDC's owner-engineer agreement:</a:t>
            </a:r>
          </a:p>
          <a:p>
            <a:r>
              <a:rPr lang="en-US" sz="3200" dirty="0"/>
              <a:t>The standard of care for all professional engineering and related services performed or furnished by ENGINEER under this Agreement will be the care and skill ordinarily used by members of ENGINEER's profession practicing under similar conditions at the same time and in the same locality. ENGINEER makes no warranties, express or implied, under this Agreement or otherwise, in connection with ENGINEER's services.</a:t>
            </a:r>
          </a:p>
          <a:p>
            <a:r>
              <a:rPr lang="en-US" sz="3200" dirty="0"/>
              <a:t>EJCDC Document No. 1910-1, ¶ 1.1.</a:t>
            </a:r>
          </a:p>
          <a:p>
            <a:r>
              <a:rPr lang="en-US" sz="3200" dirty="0"/>
              <a:t> § 17:10.Standard of care: Duty of care, 5 Bruner &amp; O'Connor Construction Law § 17:10</a:t>
            </a:r>
          </a:p>
          <a:p>
            <a:endParaRPr lang="en-US" dirty="0"/>
          </a:p>
        </p:txBody>
      </p:sp>
    </p:spTree>
    <p:extLst>
      <p:ext uri="{BB962C8B-B14F-4D97-AF65-F5344CB8AC3E}">
        <p14:creationId xmlns:p14="http://schemas.microsoft.com/office/powerpoint/2010/main" val="3060549067"/>
      </p:ext>
    </p:extLst>
  </p:cSld>
  <p:clrMapOvr>
    <a:masterClrMapping/>
  </p:clrMapOvr>
  <p:transition spd="slow">
    <p:push dir="u"/>
  </p:transition>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38EDB789-7AC7-49C9-B106-96499FE2FBBD}"/>
              </a:ext>
            </a:extLst>
          </p:cNvPr>
          <p:cNvSpPr>
            <a:spLocks noGrp="1"/>
          </p:cNvSpPr>
          <p:nvPr>
            <p:ph type="body" sz="quarter" idx="13"/>
          </p:nvPr>
        </p:nvSpPr>
        <p:spPr>
          <a:xfrm>
            <a:off x="1602473" y="1422001"/>
            <a:ext cx="16914127" cy="1067599"/>
          </a:xfrm>
        </p:spPr>
        <p:txBody>
          <a:bodyPr/>
          <a:lstStyle/>
          <a:p>
            <a:r>
              <a:rPr lang="en-US" dirty="0"/>
              <a:t>Design Professional Standard of Care</a:t>
            </a:r>
          </a:p>
        </p:txBody>
      </p:sp>
      <p:sp>
        <p:nvSpPr>
          <p:cNvPr id="3" name="Text Placeholder 2" descr="" title="">
            <a:extLst>
              <a:ext uri="{FF2B5EF4-FFF2-40B4-BE49-F238E27FC236}">
                <a16:creationId xmlns:a16="http://schemas.microsoft.com/office/drawing/2014/main" id="{99ACCE1D-B68D-432B-8EC2-7637270F4D2E}"/>
              </a:ext>
            </a:extLst>
          </p:cNvPr>
          <p:cNvSpPr>
            <a:spLocks noGrp="1"/>
          </p:cNvSpPr>
          <p:nvPr>
            <p:ph type="body" sz="quarter" idx="15"/>
          </p:nvPr>
        </p:nvSpPr>
        <p:spPr>
          <a:xfrm>
            <a:off x="1524000" y="3124200"/>
            <a:ext cx="21107400" cy="8686800"/>
          </a:xfrm>
        </p:spPr>
        <p:txBody>
          <a:bodyPr>
            <a:normAutofit/>
          </a:bodyPr>
          <a:lstStyle/>
          <a:p>
            <a:r>
              <a:rPr lang="en-US" b="1" u="sng" dirty="0"/>
              <a:t>National – Regional – Local Standard:</a:t>
            </a:r>
            <a:endParaRPr lang="en-US" dirty="0"/>
          </a:p>
          <a:p>
            <a:r>
              <a:rPr lang="en-US" sz="3200" dirty="0"/>
              <a:t>See </a:t>
            </a:r>
            <a:r>
              <a:rPr lang="en-US" sz="3200" dirty="0" err="1"/>
              <a:t>Abramovitz</a:t>
            </a:r>
            <a:r>
              <a:rPr lang="en-US" sz="3200" dirty="0"/>
              <a:t>, Architects and The Law, in 1 The Architect's Handbook of Professional Practice § 1.13 at 27-28 (1994) ("The professional standard of care is evolutionary in nature. For example, some jurisdictions now interpret in the same community to mean the entire United States. These jurisdictions reason that contemporary communication and technology and a high degree of mobility in American society reduce the impact of regional variations."). Common educational requirements, common licensure requirements, and burgeoning multi-state design practices enhance the trend toward a common national standard of care. See also Parsons Main, Inc., ASBCA Nos. 51355, 51717, 02-2 BCA (CCH) 4 31, 886 (rejecting a local area standard for architects in favor of a national standard).</a:t>
            </a:r>
          </a:p>
          <a:p>
            <a:r>
              <a:rPr lang="en-US" sz="3200" dirty="0"/>
              <a:t>§ 17:10.Standard of care: Duty of care, 5 Bruner &amp; O'Connor Construction Law § 17:10</a:t>
            </a:r>
          </a:p>
        </p:txBody>
      </p:sp>
    </p:spTree>
    <p:extLst>
      <p:ext uri="{BB962C8B-B14F-4D97-AF65-F5344CB8AC3E}">
        <p14:creationId xmlns:p14="http://schemas.microsoft.com/office/powerpoint/2010/main" val="3322661581"/>
      </p:ext>
    </p:extLst>
  </p:cSld>
  <p:clrMapOvr>
    <a:masterClrMapping/>
  </p:clrMapOvr>
  <p:transition spd="slow">
    <p:push dir="u"/>
  </p:transition>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7D377DF5-DFB9-4162-A0BB-97B180F57E33}"/>
              </a:ext>
            </a:extLst>
          </p:cNvPr>
          <p:cNvSpPr>
            <a:spLocks noGrp="1"/>
          </p:cNvSpPr>
          <p:nvPr>
            <p:ph type="body" sz="quarter" idx="13"/>
          </p:nvPr>
        </p:nvSpPr>
        <p:spPr>
          <a:xfrm>
            <a:off x="1602473" y="1422001"/>
            <a:ext cx="14551927" cy="1067599"/>
          </a:xfrm>
        </p:spPr>
        <p:txBody>
          <a:bodyPr/>
          <a:lstStyle/>
          <a:p>
            <a:r>
              <a:rPr lang="en-US" dirty="0"/>
              <a:t>Design Professional Standard of Care</a:t>
            </a:r>
          </a:p>
        </p:txBody>
      </p:sp>
      <p:sp>
        <p:nvSpPr>
          <p:cNvPr id="3" name="Text Placeholder 2" descr="" title="">
            <a:extLst>
              <a:ext uri="{FF2B5EF4-FFF2-40B4-BE49-F238E27FC236}">
                <a16:creationId xmlns:a16="http://schemas.microsoft.com/office/drawing/2014/main" id="{EF49A6CC-3F83-43C9-9F5C-095FCBAE1377}"/>
              </a:ext>
            </a:extLst>
          </p:cNvPr>
          <p:cNvSpPr>
            <a:spLocks noGrp="1"/>
          </p:cNvSpPr>
          <p:nvPr>
            <p:ph type="body" sz="quarter" idx="15"/>
          </p:nvPr>
        </p:nvSpPr>
        <p:spPr/>
        <p:txBody>
          <a:bodyPr>
            <a:normAutofit fontScale="85000" lnSpcReduction="20000"/>
          </a:bodyPr>
          <a:lstStyle/>
          <a:p>
            <a:r>
              <a:rPr lang="en-US" dirty="0"/>
              <a:t>The quintessential statement of design professional’s standard of practice:</a:t>
            </a:r>
          </a:p>
          <a:p>
            <a:endParaRPr lang="en-US" dirty="0"/>
          </a:p>
          <a:p>
            <a:pPr marL="457200" algn="just">
              <a:spcBef>
                <a:spcPts val="0"/>
              </a:spcBef>
            </a:pPr>
            <a:r>
              <a:rPr lang="en-US" dirty="0"/>
              <a:t>	The responsibility resting on an architect is essentially the same as that which rests upon the lawyer to his client, or upon the physician to his patient, or which rests upon any one to another where such person pretends to possess some skill and ability in some special employment, and offers his services to the public on account of his fitness to act in the line of business for which he may be employed. The undertaking of an architect implies that he possesses skill and ability, including taste, sufficient to enable him to perform the required services at least ordinarily and reasonably well; and that he will exercise and apply, in the given case, his skill and ability, his judgment and taste, reasonably and without neglect. But the undertaking does not imply or warrant a satisfactory result. It will be enough that any failure shall not be by the fault of the architect. There is no implied promise that miscalculations may not occur. An error of judgment is not necessarily evidence of a want of skill or care, for mistakes and miscalculations are incident to all the business of life.</a:t>
            </a:r>
          </a:p>
          <a:p>
            <a:pPr marL="457200">
              <a:spcBef>
                <a:spcPts val="0"/>
              </a:spcBef>
            </a:pPr>
            <a:endParaRPr lang="en-US" dirty="0"/>
          </a:p>
          <a:p>
            <a:pPr marL="457200">
              <a:spcBef>
                <a:spcPts val="0"/>
              </a:spcBef>
            </a:pPr>
            <a:r>
              <a:rPr lang="en-US" i="1" dirty="0"/>
              <a:t>Coombs v. </a:t>
            </a:r>
            <a:r>
              <a:rPr lang="en-US" i="1" dirty="0" err="1"/>
              <a:t>Beede</a:t>
            </a:r>
            <a:r>
              <a:rPr lang="en-US" dirty="0"/>
              <a:t>, 89 Me. 187, 36 A. 104, 104–05 (1896)</a:t>
            </a:r>
          </a:p>
        </p:txBody>
      </p:sp>
    </p:spTree>
    <p:extLst>
      <p:ext uri="{BB962C8B-B14F-4D97-AF65-F5344CB8AC3E}">
        <p14:creationId xmlns:p14="http://schemas.microsoft.com/office/powerpoint/2010/main" val="2638673250"/>
      </p:ext>
    </p:extLst>
  </p:cSld>
  <p:clrMapOvr>
    <a:masterClrMapping/>
  </p:clrMapOvr>
  <p:transition spd="med">
    <p:pull/>
  </p:transition>
</p:sld>
</file>

<file path=ppt/slides/slide37.xml><?xml version="1.0" encoding="utf-8"?>
<p:sld xmlns:mc="http://schemas.openxmlformats.org/markup-compatibility/2006" xmlns:p15="http://schemas.microsoft.com/office/powerpoint/2012/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p14="http://schemas.microsoft.com/office/powerpoint/2010/main">
      <p:transition spd="slow">
        <p:fade/>
      </p:transition>
    </mc:Fallback>
  </mc:AlternateContent>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9EDBB342-78F4-408E-BE82-AD744D5E9A60}"/>
              </a:ext>
            </a:extLst>
          </p:cNvPr>
          <p:cNvSpPr>
            <a:spLocks noGrp="1"/>
          </p:cNvSpPr>
          <p:nvPr>
            <p:ph type="body" sz="quarter" idx="13"/>
          </p:nvPr>
        </p:nvSpPr>
        <p:spPr>
          <a:xfrm>
            <a:off x="1790968" y="1295400"/>
            <a:ext cx="9979927" cy="2175595"/>
          </a:xfrm>
        </p:spPr>
        <p:txBody>
          <a:bodyPr/>
          <a:lstStyle/>
          <a:p>
            <a:r>
              <a:rPr lang="en-US" sz="7200" b="1" dirty="0"/>
              <a:t>What’s in Your Contract?</a:t>
            </a:r>
          </a:p>
          <a:p>
            <a:endParaRPr lang="en-US" dirty="0"/>
          </a:p>
        </p:txBody>
      </p:sp>
      <p:sp>
        <p:nvSpPr>
          <p:cNvPr id="3" name="Text Placeholder 2" descr="" title="">
            <a:extLst>
              <a:ext uri="{FF2B5EF4-FFF2-40B4-BE49-F238E27FC236}">
                <a16:creationId xmlns:a16="http://schemas.microsoft.com/office/drawing/2014/main" id="{5FFC6719-4E79-4F75-A897-EB316DB9ED4F}"/>
              </a:ext>
            </a:extLst>
          </p:cNvPr>
          <p:cNvSpPr>
            <a:spLocks noGrp="1"/>
          </p:cNvSpPr>
          <p:nvPr>
            <p:ph type="body" sz="quarter" idx="15"/>
          </p:nvPr>
        </p:nvSpPr>
        <p:spPr>
          <a:xfrm>
            <a:off x="1524000" y="3124200"/>
            <a:ext cx="21107400" cy="8686800"/>
          </a:xfrm>
        </p:spPr>
        <p:txBody>
          <a:bodyPr>
            <a:normAutofit/>
          </a:bodyPr>
          <a:lstStyle/>
          <a:p>
            <a:pPr marL="889000" lvl="2" indent="0">
              <a:spcBef>
                <a:spcPts val="0"/>
              </a:spcBef>
              <a:buNone/>
            </a:pPr>
            <a:r>
              <a:rPr lang="en-US" sz="5400" dirty="0"/>
              <a:t>Clear Scope of Services </a:t>
            </a:r>
          </a:p>
          <a:p>
            <a:pPr marL="889000" lvl="2" indent="0">
              <a:spcBef>
                <a:spcPts val="0"/>
              </a:spcBef>
              <a:buNone/>
            </a:pPr>
            <a:endParaRPr lang="en-US" sz="5400" dirty="0"/>
          </a:p>
          <a:p>
            <a:pPr marL="889000" lvl="2" indent="0">
              <a:spcBef>
                <a:spcPts val="0"/>
              </a:spcBef>
              <a:buNone/>
            </a:pPr>
            <a:r>
              <a:rPr lang="en-US" sz="5400" dirty="0"/>
              <a:t>Limitation of Liability</a:t>
            </a:r>
          </a:p>
          <a:p>
            <a:pPr marL="889000" lvl="2" indent="0">
              <a:spcBef>
                <a:spcPts val="0"/>
              </a:spcBef>
              <a:buNone/>
            </a:pPr>
            <a:endParaRPr lang="en-US" sz="5400" dirty="0"/>
          </a:p>
          <a:p>
            <a:pPr marL="889000" lvl="2" indent="0">
              <a:spcBef>
                <a:spcPts val="0"/>
              </a:spcBef>
              <a:buNone/>
            </a:pPr>
            <a:r>
              <a:rPr lang="en-US" sz="5400" dirty="0"/>
              <a:t>Waiver of Consequential Damages </a:t>
            </a:r>
          </a:p>
          <a:p>
            <a:pPr marL="889000" lvl="2" indent="0">
              <a:spcBef>
                <a:spcPts val="0"/>
              </a:spcBef>
              <a:buNone/>
            </a:pPr>
            <a:endParaRPr lang="en-US" sz="5400" dirty="0"/>
          </a:p>
          <a:p>
            <a:pPr marL="889000" lvl="2" indent="0">
              <a:spcBef>
                <a:spcPts val="0"/>
              </a:spcBef>
              <a:buNone/>
            </a:pPr>
            <a:r>
              <a:rPr lang="en-US" sz="5400" dirty="0"/>
              <a:t>Dispute Resolution </a:t>
            </a:r>
          </a:p>
          <a:p>
            <a:pPr marL="889000" lvl="2" indent="0">
              <a:spcBef>
                <a:spcPts val="0"/>
              </a:spcBef>
              <a:buNone/>
            </a:pPr>
            <a:r>
              <a:rPr lang="en-US" sz="5400" dirty="0"/>
              <a:t>	Arbitration or Litigation or Both </a:t>
            </a:r>
          </a:p>
          <a:p>
            <a:pPr marL="1778000" lvl="4" indent="0">
              <a:spcBef>
                <a:spcPts val="0"/>
              </a:spcBef>
              <a:buNone/>
            </a:pPr>
            <a:endParaRPr lang="en-US" sz="5400" dirty="0"/>
          </a:p>
          <a:p>
            <a:pPr lvl="6">
              <a:spcBef>
                <a:spcPts val="0"/>
              </a:spcBef>
            </a:pPr>
            <a:r>
              <a:rPr lang="en-US" sz="5400" dirty="0"/>
              <a:t>Ne</a:t>
            </a:r>
          </a:p>
          <a:p>
            <a:endParaRPr lang="en-US" dirty="0"/>
          </a:p>
        </p:txBody>
      </p:sp>
    </p:spTree>
    <p:extLst>
      <p:ext uri="{BB962C8B-B14F-4D97-AF65-F5344CB8AC3E}">
        <p14:creationId xmlns:p14="http://schemas.microsoft.com/office/powerpoint/2010/main" val="3531888701"/>
      </p:ext>
    </p:extLst>
  </p:cSld>
  <p:clrMapOvr>
    <a:masterClrMapping/>
  </p:clrMapOvr>
  <p:transition spd="slow">
    <p:push dir="u"/>
  </p:transition>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482F062C-7C45-4604-B88B-0B0AA9FB3D4E}"/>
              </a:ext>
            </a:extLst>
          </p:cNvPr>
          <p:cNvSpPr>
            <a:spLocks noGrp="1"/>
          </p:cNvSpPr>
          <p:nvPr>
            <p:ph type="body" sz="quarter" idx="13"/>
          </p:nvPr>
        </p:nvSpPr>
        <p:spPr>
          <a:xfrm>
            <a:off x="1602473" y="1422001"/>
            <a:ext cx="9979927" cy="2175595"/>
          </a:xfrm>
        </p:spPr>
        <p:txBody>
          <a:bodyPr/>
          <a:lstStyle/>
          <a:p>
            <a:r>
              <a:rPr lang="en-US" sz="7200" b="1" dirty="0"/>
              <a:t>Mediation &amp; Arbitration </a:t>
            </a:r>
          </a:p>
          <a:p>
            <a:endParaRPr lang="en-US" dirty="0"/>
          </a:p>
        </p:txBody>
      </p:sp>
      <p:sp>
        <p:nvSpPr>
          <p:cNvPr id="3" name="Text Placeholder 2" descr="" title="">
            <a:extLst>
              <a:ext uri="{FF2B5EF4-FFF2-40B4-BE49-F238E27FC236}">
                <a16:creationId xmlns:a16="http://schemas.microsoft.com/office/drawing/2014/main" id="{E7DD3DB3-A5F0-4390-9A5D-88AA01AEE35D}"/>
              </a:ext>
            </a:extLst>
          </p:cNvPr>
          <p:cNvSpPr>
            <a:spLocks noGrp="1"/>
          </p:cNvSpPr>
          <p:nvPr>
            <p:ph type="body" sz="quarter" idx="15"/>
          </p:nvPr>
        </p:nvSpPr>
        <p:spPr/>
        <p:txBody>
          <a:bodyPr>
            <a:normAutofit/>
          </a:bodyPr>
          <a:lstStyle/>
          <a:p>
            <a:pPr marL="571500" lvl="0" indent="-571500">
              <a:spcBef>
                <a:spcPts val="0"/>
              </a:spcBef>
              <a:buFont typeface="Arial" panose="020B0604020202020204" pitchFamily="34" charset="0"/>
              <a:buChar char="•"/>
            </a:pPr>
            <a:r>
              <a:rPr lang="en-US" dirty="0"/>
              <a:t>	</a:t>
            </a:r>
            <a:r>
              <a:rPr lang="en-US" sz="5400" dirty="0"/>
              <a:t>A Chance to Put Out the Fire </a:t>
            </a:r>
          </a:p>
          <a:p>
            <a:pPr marL="571500" lvl="0" indent="-571500">
              <a:spcBef>
                <a:spcPts val="0"/>
              </a:spcBef>
              <a:buFont typeface="Arial" panose="020B0604020202020204" pitchFamily="34" charset="0"/>
              <a:buChar char="•"/>
            </a:pPr>
            <a:endParaRPr lang="en-US" sz="5400" dirty="0"/>
          </a:p>
          <a:p>
            <a:r>
              <a:rPr lang="en-US" sz="5400" dirty="0"/>
              <a:t>	What’s in Your Contract?</a:t>
            </a:r>
          </a:p>
        </p:txBody>
      </p:sp>
      <p:pic>
        <p:nvPicPr>
          <p:cNvPr id="4" name="Picture 4" descr="" title="">
            <a:extLst>
              <a:ext uri="{FF2B5EF4-FFF2-40B4-BE49-F238E27FC236}">
                <a16:creationId xmlns:a16="http://schemas.microsoft.com/office/drawing/2014/main" id="{EA38D4F9-9039-45A6-A17C-2F80CB6AD383}"/>
              </a:ext>
            </a:extLst>
          </p:cNvPr>
          <p:cNvPicPr>
            <a:picLocks noChangeAspect="1" noChangeArrowheads="1"/>
          </p:cNvPicPr>
          <p:nvPr/>
        </p:nvPicPr>
        <p:blipFill>
          <a:blip r:embed="rId2" cstate="print"/>
          <a:srcRect/>
          <a:stretch>
            <a:fillRect/>
          </a:stretch>
        </p:blipFill>
        <p:spPr bwMode="auto">
          <a:xfrm>
            <a:off x="13792200" y="2819400"/>
            <a:ext cx="7467600" cy="6324600"/>
          </a:xfrm>
          <a:prstGeom prst="rect">
            <a:avLst/>
          </a:prstGeom>
          <a:noFill/>
        </p:spPr>
      </p:pic>
    </p:spTree>
    <p:extLst>
      <p:ext uri="{BB962C8B-B14F-4D97-AF65-F5344CB8AC3E}">
        <p14:creationId xmlns:p14="http://schemas.microsoft.com/office/powerpoint/2010/main" val="1748314433"/>
      </p:ext>
    </p:extLst>
  </p:cSld>
  <p:clrMapOvr>
    <a:masterClrMapping/>
  </p:clrMapOvr>
  <p:transition spd="slow">
    <p:push dir="u"/>
  </p:transition>
</p:sld>
</file>

<file path=ppt/slides/slide6.xml><?xml version="1.0" encoding="utf-8"?>
<p:sld xmlns:a16="http://schemas.microsoft.com/office/drawing/2014/main" xmlns:p14="http://schemas.microsoft.com/office/powerpoint/2010/main" xmlns:mc="http://schemas.openxmlformats.org/markup-compatibility/2006" xmlns:p159="http://schemas.microsoft.com/office/powerpoint/2015/09/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6557C730-3B38-4949-9459-DADF92AE9D58}"/>
              </a:ext>
            </a:extLst>
          </p:cNvPr>
          <p:cNvSpPr>
            <a:spLocks noGrp="1"/>
          </p:cNvSpPr>
          <p:nvPr>
            <p:ph type="body" sz="quarter" idx="13"/>
          </p:nvPr>
        </p:nvSpPr>
        <p:spPr/>
        <p:txBody>
          <a:bodyPr/>
          <a:lstStyle/>
          <a:p>
            <a:r>
              <a:rPr lang="en-US" b="1" dirty="0"/>
              <a:t>Mediation &amp; Arbitration </a:t>
            </a:r>
          </a:p>
        </p:txBody>
      </p:sp>
      <p:sp>
        <p:nvSpPr>
          <p:cNvPr id="3" name="Text Placeholder 2" descr="" title="">
            <a:extLst>
              <a:ext uri="{FF2B5EF4-FFF2-40B4-BE49-F238E27FC236}">
                <a16:creationId xmlns:a16="http://schemas.microsoft.com/office/drawing/2014/main" id="{D4C09ED3-12AF-4E51-A2FB-73A88D41968A}"/>
              </a:ext>
            </a:extLst>
          </p:cNvPr>
          <p:cNvSpPr>
            <a:spLocks noGrp="1"/>
          </p:cNvSpPr>
          <p:nvPr>
            <p:ph type="body" sz="quarter" idx="15"/>
          </p:nvPr>
        </p:nvSpPr>
        <p:spPr/>
        <p:txBody>
          <a:bodyPr>
            <a:normAutofit/>
          </a:bodyPr>
          <a:lstStyle/>
          <a:p>
            <a:pPr>
              <a:lnSpc>
                <a:spcPct val="90000"/>
              </a:lnSpc>
            </a:pPr>
            <a:r>
              <a:rPr lang="en-US" sz="5400" dirty="0"/>
              <a:t>	Any and all claims and controversies arising out of or relating to 	this contract shall be submitted to mediation and to arbitration as 	follows.  Any controversy or claim arising out of or relating to this 	contract, or the breach thereof, shall be submitted to </a:t>
            </a:r>
            <a:r>
              <a:rPr lang="en-US" sz="5400" b="1" i="1" dirty="0"/>
              <a:t>mediation</a:t>
            </a:r>
            <a:r>
              <a:rPr lang="en-US" sz="5400" dirty="0"/>
              <a:t>, 	according to the mediation rules of the American Arbitration 	Association, as a condition precedent to being submitted to 	arbitration.  If the claim is not settled by mediation then it shall be 	submitted to </a:t>
            </a:r>
            <a:r>
              <a:rPr lang="en-US" sz="5400" b="1" i="1" dirty="0"/>
              <a:t>arbitration</a:t>
            </a:r>
            <a:r>
              <a:rPr lang="en-US" sz="5400" dirty="0"/>
              <a:t> administered by the American Arbitration 	Association under its Construction Industry Arbitration Rules, and 	judgment on the award rendered by the arbitrator(s) may be 	entered in any court having jurisdiction thereof.</a:t>
            </a:r>
          </a:p>
          <a:p>
            <a:pPr marL="1016000" lvl="1" indent="-571500">
              <a:buFont typeface="Arial" panose="020B0604020202020204" pitchFamily="34" charset="0"/>
              <a:buChar char="•"/>
            </a:pPr>
            <a:endParaRPr lang="en-US" dirty="0"/>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3309886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p14="http://schemas.microsoft.com/office/powerpoint/2010/main" xmlns:a16="http://schemas.microsoft.com/office/drawing/2014/main">
      <p:transition spd="slow">
        <p:fade/>
      </p:transition>
    </mc:Fallback>
  </mc:AlternateContent>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CAAA339C-06E5-41F9-84BC-07C67249136A}"/>
              </a:ext>
            </a:extLst>
          </p:cNvPr>
          <p:cNvSpPr>
            <a:spLocks noGrp="1"/>
          </p:cNvSpPr>
          <p:nvPr>
            <p:ph type="body" sz="quarter" idx="13"/>
          </p:nvPr>
        </p:nvSpPr>
        <p:spPr>
          <a:xfrm>
            <a:off x="1602473" y="1422001"/>
            <a:ext cx="9979927" cy="1252265"/>
          </a:xfrm>
        </p:spPr>
        <p:txBody>
          <a:bodyPr/>
          <a:lstStyle/>
          <a:p>
            <a:r>
              <a:rPr lang="en-US" sz="7200" b="1" dirty="0"/>
              <a:t>Dispute Resolution</a:t>
            </a:r>
          </a:p>
        </p:txBody>
      </p:sp>
      <p:sp>
        <p:nvSpPr>
          <p:cNvPr id="3" name="Text Placeholder 2" descr="" title="">
            <a:extLst>
              <a:ext uri="{FF2B5EF4-FFF2-40B4-BE49-F238E27FC236}">
                <a16:creationId xmlns:a16="http://schemas.microsoft.com/office/drawing/2014/main" id="{DBD1D9E9-8430-42ED-8F84-399F291B9892}"/>
              </a:ext>
            </a:extLst>
          </p:cNvPr>
          <p:cNvSpPr>
            <a:spLocks noGrp="1"/>
          </p:cNvSpPr>
          <p:nvPr>
            <p:ph type="body" sz="quarter" idx="15"/>
          </p:nvPr>
        </p:nvSpPr>
        <p:spPr/>
        <p:txBody>
          <a:bodyPr>
            <a:normAutofit/>
          </a:bodyPr>
          <a:lstStyle/>
          <a:p>
            <a:pPr algn="ctr"/>
            <a:endParaRPr lang="en-US" sz="8000" dirty="0"/>
          </a:p>
          <a:p>
            <a:pPr algn="ctr"/>
            <a:r>
              <a:rPr lang="en-US" sz="8000" dirty="0"/>
              <a:t>STEP NEGOTIATION </a:t>
            </a:r>
          </a:p>
          <a:p>
            <a:pPr algn="ctr"/>
            <a:r>
              <a:rPr lang="en-US" sz="8000" dirty="0"/>
              <a:t>MEDIATION</a:t>
            </a:r>
          </a:p>
          <a:p>
            <a:pPr algn="ctr"/>
            <a:r>
              <a:rPr lang="en-US" sz="8000" dirty="0"/>
              <a:t>ARTITRATION OR LITIGATION</a:t>
            </a:r>
          </a:p>
        </p:txBody>
      </p:sp>
    </p:spTree>
    <p:extLst>
      <p:ext uri="{BB962C8B-B14F-4D97-AF65-F5344CB8AC3E}">
        <p14:creationId xmlns:p14="http://schemas.microsoft.com/office/powerpoint/2010/main" val="5502179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a16="http://schemas.microsoft.com/office/drawing/2014/main">
      <p:transition spd="slow">
        <p:fade/>
      </p:transition>
    </mc:Fallback>
  </mc:AlternateContent>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FB8339B6-D1E7-4BEC-BB8C-3D9A2367D568}"/>
              </a:ext>
            </a:extLst>
          </p:cNvPr>
          <p:cNvSpPr>
            <a:spLocks noGrp="1"/>
          </p:cNvSpPr>
          <p:nvPr>
            <p:ph type="body" sz="quarter" idx="13"/>
          </p:nvPr>
        </p:nvSpPr>
        <p:spPr>
          <a:xfrm>
            <a:off x="1602473" y="1422001"/>
            <a:ext cx="9979927" cy="1252265"/>
          </a:xfrm>
        </p:spPr>
        <p:txBody>
          <a:bodyPr/>
          <a:lstStyle/>
          <a:p>
            <a:r>
              <a:rPr lang="en-US" sz="7200" b="1" dirty="0"/>
              <a:t>Step Negotiation</a:t>
            </a:r>
          </a:p>
        </p:txBody>
      </p:sp>
      <p:sp>
        <p:nvSpPr>
          <p:cNvPr id="3" name="Text Placeholder 2" descr="" title="">
            <a:extLst>
              <a:ext uri="{FF2B5EF4-FFF2-40B4-BE49-F238E27FC236}">
                <a16:creationId xmlns:a16="http://schemas.microsoft.com/office/drawing/2014/main" id="{6DB8A3FB-0A76-4C2B-984D-776B1A0DF4E7}"/>
              </a:ext>
            </a:extLst>
          </p:cNvPr>
          <p:cNvSpPr>
            <a:spLocks noGrp="1"/>
          </p:cNvSpPr>
          <p:nvPr>
            <p:ph type="body" sz="quarter" idx="15"/>
          </p:nvPr>
        </p:nvSpPr>
        <p:spPr>
          <a:xfrm>
            <a:off x="1524000" y="3124199"/>
            <a:ext cx="21107400" cy="9169799"/>
          </a:xfrm>
        </p:spPr>
        <p:txBody>
          <a:bodyPr>
            <a:normAutofit/>
          </a:bodyPr>
          <a:lstStyle/>
          <a:p>
            <a:pPr lvl="1" algn="ctr"/>
            <a:r>
              <a:rPr lang="en-US" sz="8000" b="1" dirty="0">
                <a:solidFill>
                  <a:schemeClr val="bg2">
                    <a:lumMod val="75000"/>
                  </a:schemeClr>
                </a:solidFill>
                <a:latin typeface="Times New Roman" panose="02020603050405020304" pitchFamily="18" charset="0"/>
                <a:cs typeface="Times New Roman" panose="02020603050405020304" pitchFamily="18" charset="0"/>
              </a:rPr>
              <a:t>“New Face Makes the Deal”</a:t>
            </a:r>
          </a:p>
          <a:p>
            <a:pPr lvl="1"/>
            <a:r>
              <a:rPr lang="en-US" sz="6000" b="1" dirty="0">
                <a:solidFill>
                  <a:schemeClr val="bg2">
                    <a:lumMod val="75000"/>
                  </a:schemeClr>
                </a:solidFill>
                <a:latin typeface="Times New Roman" panose="02020603050405020304" pitchFamily="18" charset="0"/>
                <a:cs typeface="Times New Roman" panose="02020603050405020304" pitchFamily="18" charset="0"/>
              </a:rPr>
              <a:t>	</a:t>
            </a:r>
            <a:r>
              <a:rPr lang="en-US" sz="6000" dirty="0">
                <a:solidFill>
                  <a:schemeClr val="bg2">
                    <a:lumMod val="75000"/>
                  </a:schemeClr>
                </a:solidFill>
                <a:latin typeface="Times New Roman" panose="02020603050405020304" pitchFamily="18" charset="0"/>
                <a:cs typeface="Times New Roman" panose="02020603050405020304" pitchFamily="18" charset="0"/>
              </a:rPr>
              <a:t>Project Managers must meet to discuss</a:t>
            </a:r>
          </a:p>
          <a:p>
            <a:pPr lvl="1"/>
            <a:r>
              <a:rPr lang="en-US" sz="6000" dirty="0">
                <a:solidFill>
                  <a:schemeClr val="bg2">
                    <a:lumMod val="75000"/>
                  </a:schemeClr>
                </a:solidFill>
                <a:latin typeface="Times New Roman" panose="02020603050405020304" pitchFamily="18" charset="0"/>
                <a:cs typeface="Times New Roman" panose="02020603050405020304" pitchFamily="18" charset="0"/>
              </a:rPr>
              <a:t>	Executives of each party must meet to discuss</a:t>
            </a:r>
          </a:p>
          <a:p>
            <a:pPr lvl="1" algn="ctr"/>
            <a:endParaRPr lang="en-US" sz="6000" dirty="0">
              <a:solidFill>
                <a:schemeClr val="bg2">
                  <a:lumMod val="75000"/>
                </a:schemeClr>
              </a:solidFill>
              <a:latin typeface="Times New Roman" panose="02020603050405020304" pitchFamily="18" charset="0"/>
              <a:cs typeface="Times New Roman" panose="02020603050405020304" pitchFamily="18" charset="0"/>
            </a:endParaRPr>
          </a:p>
        </p:txBody>
      </p:sp>
      <p:pic>
        <p:nvPicPr>
          <p:cNvPr id="4" name="Picture 4" descr="" title="">
            <a:extLst>
              <a:ext uri="{FF2B5EF4-FFF2-40B4-BE49-F238E27FC236}">
                <a16:creationId xmlns:a16="http://schemas.microsoft.com/office/drawing/2014/main" id="{F4BF2751-A6D0-4144-96A4-8D5762E371D2}"/>
              </a:ext>
            </a:extLst>
          </p:cNvPr>
          <p:cNvPicPr>
            <a:picLocks noChangeAspect="1" noChangeArrowheads="1"/>
          </p:cNvPicPr>
          <p:nvPr/>
        </p:nvPicPr>
        <p:blipFill>
          <a:blip r:embed="rId2" cstate="print"/>
          <a:srcRect/>
          <a:stretch>
            <a:fillRect/>
          </a:stretch>
        </p:blipFill>
        <p:spPr bwMode="auto">
          <a:xfrm>
            <a:off x="8382000" y="8077200"/>
            <a:ext cx="7848600" cy="4216798"/>
          </a:xfrm>
          <a:prstGeom prst="rect">
            <a:avLst/>
          </a:prstGeom>
          <a:noFill/>
        </p:spPr>
      </p:pic>
    </p:spTree>
    <p:extLst>
      <p:ext uri="{BB962C8B-B14F-4D97-AF65-F5344CB8AC3E}">
        <p14:creationId xmlns:p14="http://schemas.microsoft.com/office/powerpoint/2010/main" val="5069881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a16="http://schemas.microsoft.com/office/drawing/2014/main">
      <p:transition spd="slow">
        <p:fade/>
      </p:transition>
    </mc:Fallback>
  </mc:AlternateContent>
</p:sld>
</file>

<file path=ppt/slides/slide9.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43A0D7C2-9950-4D79-B9D0-A4EFD363E46D}"/>
              </a:ext>
            </a:extLst>
          </p:cNvPr>
          <p:cNvSpPr>
            <a:spLocks noGrp="1"/>
          </p:cNvSpPr>
          <p:nvPr>
            <p:ph type="body" sz="quarter" idx="13"/>
          </p:nvPr>
        </p:nvSpPr>
        <p:spPr/>
        <p:txBody>
          <a:bodyPr/>
          <a:lstStyle/>
          <a:p>
            <a:r>
              <a:rPr lang="en-US" dirty="0"/>
              <a:t>Mediation</a:t>
            </a:r>
          </a:p>
        </p:txBody>
      </p:sp>
      <p:sp>
        <p:nvSpPr>
          <p:cNvPr id="3" name="Text Placeholder 2" descr="" title="">
            <a:extLst>
              <a:ext uri="{FF2B5EF4-FFF2-40B4-BE49-F238E27FC236}">
                <a16:creationId xmlns:a16="http://schemas.microsoft.com/office/drawing/2014/main" id="{92CFB471-E5DA-4057-A3AC-B36C1282821E}"/>
              </a:ext>
            </a:extLst>
          </p:cNvPr>
          <p:cNvSpPr>
            <a:spLocks noGrp="1"/>
          </p:cNvSpPr>
          <p:nvPr>
            <p:ph type="body" sz="quarter" idx="15"/>
          </p:nvPr>
        </p:nvSpPr>
        <p:spPr>
          <a:xfrm>
            <a:off x="1295400" y="3124200"/>
            <a:ext cx="21107400" cy="8686800"/>
          </a:xfrm>
        </p:spPr>
        <p:txBody>
          <a:bodyPr/>
          <a:lstStyle/>
          <a:p>
            <a:pPr algn="ctr"/>
            <a:r>
              <a:rPr lang="en-US" sz="7200" dirty="0"/>
              <a:t>“Chance to Put Out the Fire”</a:t>
            </a:r>
          </a:p>
          <a:p>
            <a:r>
              <a:rPr lang="en-US" sz="5400" dirty="0"/>
              <a:t>	Professional Mediator</a:t>
            </a:r>
          </a:p>
          <a:p>
            <a:r>
              <a:rPr lang="en-US" sz="5400" dirty="0"/>
              <a:t>	Voluntary Settlement </a:t>
            </a:r>
          </a:p>
        </p:txBody>
      </p:sp>
      <p:pic>
        <p:nvPicPr>
          <p:cNvPr id="4" name="Picture 6" descr="" title="">
            <a:extLst>
              <a:ext uri="{FF2B5EF4-FFF2-40B4-BE49-F238E27FC236}">
                <a16:creationId xmlns:a16="http://schemas.microsoft.com/office/drawing/2014/main" id="{02C1F4C4-4E78-4E76-A718-12654C8681DC}"/>
              </a:ext>
            </a:extLst>
          </p:cNvPr>
          <p:cNvPicPr>
            <a:picLocks noChangeAspect="1" noChangeArrowheads="1"/>
          </p:cNvPicPr>
          <p:nvPr/>
        </p:nvPicPr>
        <p:blipFill>
          <a:blip r:embed="rId2" cstate="print"/>
          <a:srcRect/>
          <a:stretch>
            <a:fillRect/>
          </a:stretch>
        </p:blipFill>
        <p:spPr bwMode="auto">
          <a:xfrm>
            <a:off x="13868400" y="6553200"/>
            <a:ext cx="7162800" cy="4343400"/>
          </a:xfrm>
          <a:prstGeom prst="rect">
            <a:avLst/>
          </a:prstGeom>
          <a:noFill/>
        </p:spPr>
      </p:pic>
    </p:spTree>
    <p:extLst>
      <p:ext uri="{BB962C8B-B14F-4D97-AF65-F5344CB8AC3E}">
        <p14:creationId xmlns:p14="http://schemas.microsoft.com/office/powerpoint/2010/main" val="35301656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a16="http://schemas.microsoft.com/office/drawing/2014/main">
      <p:transition>
        <p:cut/>
      </p:transition>
    </mc:Fallback>
  </mc:AlternateContent>
</p:sld>
</file>

<file path=ppt/theme/theme1.xml><?xml version="1.0" encoding="utf-8"?>
<a:theme xmlns:a="http://schemas.openxmlformats.org/drawingml/2006/main" name="Jackson Kelly PowerPoint Template - New Logo">
  <a:themeElements>
    <a:clrScheme name="Black">
      <a:dk1>
        <a:srgbClr val="FF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2039</Words>
  <Application>Microsoft Office PowerPoint</Application>
  <PresentationFormat>Custom</PresentationFormat>
  <Paragraphs>335</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Helvetica Neue</vt:lpstr>
      <vt:lpstr>Helvetica Neue Light</vt:lpstr>
      <vt:lpstr>Helvetica Neue Medium</vt:lpstr>
      <vt:lpstr>Times New Roman</vt:lpstr>
      <vt:lpstr>Jackson Kelly PowerPoint Template - New Logo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1900-01-01T05:00:00Z</dcterms:modified>
</cp:coreProperties>
</file>