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Lst>
  <p:notesMasterIdLst>
    <p:notesMasterId r:id="rId24"/>
  </p:notesMasterIdLst>
  <p:sldIdLst>
    <p:sldId id="264" r:id="rId2"/>
    <p:sldId id="305" r:id="rId3"/>
    <p:sldId id="310" r:id="rId4"/>
    <p:sldId id="297" r:id="rId5"/>
    <p:sldId id="298" r:id="rId6"/>
    <p:sldId id="296" r:id="rId7"/>
    <p:sldId id="311" r:id="rId8"/>
    <p:sldId id="293" r:id="rId9"/>
    <p:sldId id="309" r:id="rId10"/>
    <p:sldId id="278" r:id="rId11"/>
    <p:sldId id="285" r:id="rId12"/>
    <p:sldId id="292" r:id="rId13"/>
    <p:sldId id="301" r:id="rId14"/>
    <p:sldId id="302" r:id="rId15"/>
    <p:sldId id="294" r:id="rId16"/>
    <p:sldId id="269" r:id="rId17"/>
    <p:sldId id="291" r:id="rId18"/>
    <p:sldId id="282" r:id="rId19"/>
    <p:sldId id="304" r:id="rId20"/>
    <p:sldId id="306" r:id="rId21"/>
    <p:sldId id="287" r:id="rId22"/>
    <p:sldId id="307"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828" autoAdjust="0"/>
  </p:normalViewPr>
  <p:slideViewPr>
    <p:cSldViewPr snapToGrid="0">
      <p:cViewPr>
        <p:scale>
          <a:sx n="65" d="100"/>
          <a:sy n="65" d="100"/>
        </p:scale>
        <p:origin x="144" y="3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ann Agoranos" userId="a882cf30cd3ef3aa" providerId="LiveId" clId="{066E5D28-1F3D-4346-A469-3B776282CB75}"/>
    <pc:docChg chg="undo custSel addSld delSld modSld sldOrd modNotesMaster">
      <pc:chgData name="Michaelann Agoranos" userId="a882cf30cd3ef3aa" providerId="LiveId" clId="{066E5D28-1F3D-4346-A469-3B776282CB75}" dt="2018-05-18T02:32:11.698" v="1378" actId="2696"/>
      <pc:docMkLst>
        <pc:docMk/>
      </pc:docMkLst>
      <pc:sldChg chg="del">
        <pc:chgData name="Michaelann Agoranos" userId="a882cf30cd3ef3aa" providerId="LiveId" clId="{066E5D28-1F3D-4346-A469-3B776282CB75}" dt="2018-05-17T14:09:40.297" v="115" actId="2696"/>
        <pc:sldMkLst>
          <pc:docMk/>
          <pc:sldMk cId="1489832704" sldId="258"/>
        </pc:sldMkLst>
      </pc:sldChg>
      <pc:sldChg chg="del">
        <pc:chgData name="Michaelann Agoranos" userId="a882cf30cd3ef3aa" providerId="LiveId" clId="{066E5D28-1F3D-4346-A469-3B776282CB75}" dt="2018-05-17T14:09:40.314" v="116" actId="2696"/>
        <pc:sldMkLst>
          <pc:docMk/>
          <pc:sldMk cId="1401217027" sldId="259"/>
        </pc:sldMkLst>
      </pc:sldChg>
      <pc:sldChg chg="del">
        <pc:chgData name="Michaelann Agoranos" userId="a882cf30cd3ef3aa" providerId="LiveId" clId="{066E5D28-1F3D-4346-A469-3B776282CB75}" dt="2018-05-17T14:09:40.314" v="117" actId="2696"/>
        <pc:sldMkLst>
          <pc:docMk/>
          <pc:sldMk cId="4272622109" sldId="260"/>
        </pc:sldMkLst>
      </pc:sldChg>
      <pc:sldChg chg="del">
        <pc:chgData name="Michaelann Agoranos" userId="a882cf30cd3ef3aa" providerId="LiveId" clId="{066E5D28-1F3D-4346-A469-3B776282CB75}" dt="2018-05-17T14:09:40.333" v="118" actId="2696"/>
        <pc:sldMkLst>
          <pc:docMk/>
          <pc:sldMk cId="417658480" sldId="261"/>
        </pc:sldMkLst>
      </pc:sldChg>
      <pc:sldChg chg="del">
        <pc:chgData name="Michaelann Agoranos" userId="a882cf30cd3ef3aa" providerId="LiveId" clId="{066E5D28-1F3D-4346-A469-3B776282CB75}" dt="2018-05-17T14:09:40.366" v="119" actId="2696"/>
        <pc:sldMkLst>
          <pc:docMk/>
          <pc:sldMk cId="4084040748" sldId="262"/>
        </pc:sldMkLst>
      </pc:sldChg>
      <pc:sldChg chg="del">
        <pc:chgData name="Michaelann Agoranos" userId="a882cf30cd3ef3aa" providerId="LiveId" clId="{066E5D28-1F3D-4346-A469-3B776282CB75}" dt="2018-05-17T14:09:40.279" v="114" actId="2696"/>
        <pc:sldMkLst>
          <pc:docMk/>
          <pc:sldMk cId="918006240" sldId="263"/>
        </pc:sldMkLst>
      </pc:sldChg>
      <pc:sldChg chg="modNotes modNotesTx">
        <pc:chgData name="Michaelann Agoranos" userId="a882cf30cd3ef3aa" providerId="LiveId" clId="{066E5D28-1F3D-4346-A469-3B776282CB75}" dt="2018-05-18T01:17:48.984" v="484" actId="20577"/>
        <pc:sldMkLst>
          <pc:docMk/>
          <pc:sldMk cId="2046913110" sldId="264"/>
        </pc:sldMkLst>
      </pc:sldChg>
      <pc:sldChg chg="addSp delSp modSp del ord modNotes">
        <pc:chgData name="Michaelann Agoranos" userId="a882cf30cd3ef3aa" providerId="LiveId" clId="{066E5D28-1F3D-4346-A469-3B776282CB75}" dt="2018-05-18T02:14:53.525" v="1233" actId="2696"/>
        <pc:sldMkLst>
          <pc:docMk/>
          <pc:sldMk cId="3607401787" sldId="265"/>
        </pc:sldMkLst>
        <pc:spChg chg="add del mod">
          <ac:chgData name="Michaelann Agoranos" userId="a882cf30cd3ef3aa" providerId="LiveId" clId="{066E5D28-1F3D-4346-A469-3B776282CB75}" dt="2018-05-18T02:13:50.219" v="1227" actId="478"/>
          <ac:spMkLst>
            <pc:docMk/>
            <pc:sldMk cId="3607401787" sldId="265"/>
            <ac:spMk id="3" creationId="{62C61C1E-A776-45FC-86B8-B786B344765D}"/>
          </ac:spMkLst>
        </pc:spChg>
        <pc:spChg chg="del">
          <ac:chgData name="Michaelann Agoranos" userId="a882cf30cd3ef3aa" providerId="LiveId" clId="{066E5D28-1F3D-4346-A469-3B776282CB75}" dt="2018-05-14T18:31:22.445" v="0" actId="478"/>
          <ac:spMkLst>
            <pc:docMk/>
            <pc:sldMk cId="3607401787" sldId="265"/>
            <ac:spMk id="10243" creationId="{A2A7BC74-7BE6-4EBB-9256-DD8CB92DB17A}"/>
          </ac:spMkLst>
        </pc:spChg>
        <pc:picChg chg="mod">
          <ac:chgData name="Michaelann Agoranos" userId="a882cf30cd3ef3aa" providerId="LiveId" clId="{066E5D28-1F3D-4346-A469-3B776282CB75}" dt="2018-05-18T02:14:07.689" v="1231" actId="1076"/>
          <ac:picMkLst>
            <pc:docMk/>
            <pc:sldMk cId="3607401787" sldId="265"/>
            <ac:picMk id="10242" creationId="{2934EF2F-A58B-4B62-9EFC-5A972AE17E11}"/>
          </ac:picMkLst>
        </pc:picChg>
      </pc:sldChg>
      <pc:sldChg chg="modSp del ord modNotes">
        <pc:chgData name="Michaelann Agoranos" userId="a882cf30cd3ef3aa" providerId="LiveId" clId="{066E5D28-1F3D-4346-A469-3B776282CB75}" dt="2018-05-18T02:32:11.698" v="1378" actId="2696"/>
        <pc:sldMkLst>
          <pc:docMk/>
          <pc:sldMk cId="3025156711" sldId="267"/>
        </pc:sldMkLst>
        <pc:spChg chg="mod">
          <ac:chgData name="Michaelann Agoranos" userId="a882cf30cd3ef3aa" providerId="LiveId" clId="{066E5D28-1F3D-4346-A469-3B776282CB75}" dt="2018-05-17T15:09:35.868" v="180" actId="207"/>
          <ac:spMkLst>
            <pc:docMk/>
            <pc:sldMk cId="3025156711" sldId="267"/>
            <ac:spMk id="2" creationId="{00000000-0000-0000-0000-000000000000}"/>
          </ac:spMkLst>
        </pc:spChg>
        <pc:spChg chg="mod">
          <ac:chgData name="Michaelann Agoranos" userId="a882cf30cd3ef3aa" providerId="LiveId" clId="{066E5D28-1F3D-4346-A469-3B776282CB75}" dt="2018-05-18T02:15:59.035" v="1234" actId="6549"/>
          <ac:spMkLst>
            <pc:docMk/>
            <pc:sldMk cId="3025156711" sldId="267"/>
            <ac:spMk id="3" creationId="{00000000-0000-0000-0000-000000000000}"/>
          </ac:spMkLst>
        </pc:spChg>
      </pc:sldChg>
      <pc:sldChg chg="del modNotes">
        <pc:chgData name="Michaelann Agoranos" userId="a882cf30cd3ef3aa" providerId="LiveId" clId="{066E5D28-1F3D-4346-A469-3B776282CB75}" dt="2018-05-18T01:35:49.738" v="734" actId="2696"/>
        <pc:sldMkLst>
          <pc:docMk/>
          <pc:sldMk cId="689954317" sldId="268"/>
        </pc:sldMkLst>
      </pc:sldChg>
      <pc:sldChg chg="addSp delSp modSp ord delAnim modNotes">
        <pc:chgData name="Michaelann Agoranos" userId="a882cf30cd3ef3aa" providerId="LiveId" clId="{066E5D28-1F3D-4346-A469-3B776282CB75}" dt="2018-05-18T01:39:55.095" v="745" actId="14100"/>
        <pc:sldMkLst>
          <pc:docMk/>
          <pc:sldMk cId="1872441881" sldId="269"/>
        </pc:sldMkLst>
        <pc:spChg chg="del">
          <ac:chgData name="Michaelann Agoranos" userId="a882cf30cd3ef3aa" providerId="LiveId" clId="{066E5D28-1F3D-4346-A469-3B776282CB75}" dt="2018-05-18T01:39:15.329" v="736" actId="478"/>
          <ac:spMkLst>
            <pc:docMk/>
            <pc:sldMk cId="1872441881" sldId="269"/>
            <ac:spMk id="2" creationId="{00000000-0000-0000-0000-000000000000}"/>
          </ac:spMkLst>
        </pc:spChg>
        <pc:spChg chg="del">
          <ac:chgData name="Michaelann Agoranos" userId="a882cf30cd3ef3aa" providerId="LiveId" clId="{066E5D28-1F3D-4346-A469-3B776282CB75}" dt="2018-05-18T01:39:23.677" v="738" actId="478"/>
          <ac:spMkLst>
            <pc:docMk/>
            <pc:sldMk cId="1872441881" sldId="269"/>
            <ac:spMk id="3" creationId="{00000000-0000-0000-0000-000000000000}"/>
          </ac:spMkLst>
        </pc:spChg>
        <pc:spChg chg="add del mod">
          <ac:chgData name="Michaelann Agoranos" userId="a882cf30cd3ef3aa" providerId="LiveId" clId="{066E5D28-1F3D-4346-A469-3B776282CB75}" dt="2018-05-18T01:39:19.148" v="737" actId="478"/>
          <ac:spMkLst>
            <pc:docMk/>
            <pc:sldMk cId="1872441881" sldId="269"/>
            <ac:spMk id="5" creationId="{32F9196B-A329-434A-9870-970D703DC6A0}"/>
          </ac:spMkLst>
        </pc:spChg>
        <pc:spChg chg="add del mod">
          <ac:chgData name="Michaelann Agoranos" userId="a882cf30cd3ef3aa" providerId="LiveId" clId="{066E5D28-1F3D-4346-A469-3B776282CB75}" dt="2018-05-18T01:39:27.038" v="739" actId="478"/>
          <ac:spMkLst>
            <pc:docMk/>
            <pc:sldMk cId="1872441881" sldId="269"/>
            <ac:spMk id="7" creationId="{CC180645-1551-46E0-8F59-C1A0D24B937A}"/>
          </ac:spMkLst>
        </pc:spChg>
        <pc:picChg chg="add mod">
          <ac:chgData name="Michaelann Agoranos" userId="a882cf30cd3ef3aa" providerId="LiveId" clId="{066E5D28-1F3D-4346-A469-3B776282CB75}" dt="2018-05-18T01:39:55.095" v="745" actId="14100"/>
          <ac:picMkLst>
            <pc:docMk/>
            <pc:sldMk cId="1872441881" sldId="269"/>
            <ac:picMk id="8" creationId="{C006AADA-9F9F-45C7-B8B9-3F27502D14F4}"/>
          </ac:picMkLst>
        </pc:picChg>
        <pc:picChg chg="del">
          <ac:chgData name="Michaelann Agoranos" userId="a882cf30cd3ef3aa" providerId="LiveId" clId="{066E5D28-1F3D-4346-A469-3B776282CB75}" dt="2018-05-18T01:39:45.239" v="742" actId="478"/>
          <ac:picMkLst>
            <pc:docMk/>
            <pc:sldMk cId="1872441881" sldId="269"/>
            <ac:picMk id="10" creationId="{08982EA8-D5CB-496E-BACC-E77B8BA80B86}"/>
          </ac:picMkLst>
        </pc:picChg>
      </pc:sldChg>
      <pc:sldChg chg="add del ord">
        <pc:chgData name="Michaelann Agoranos" userId="a882cf30cd3ef3aa" providerId="LiveId" clId="{066E5D28-1F3D-4346-A469-3B776282CB75}" dt="2018-05-17T15:11:16.114" v="184" actId="2696"/>
        <pc:sldMkLst>
          <pc:docMk/>
          <pc:sldMk cId="604916200" sldId="275"/>
        </pc:sldMkLst>
      </pc:sldChg>
      <pc:sldChg chg="del modNotes">
        <pc:chgData name="Michaelann Agoranos" userId="a882cf30cd3ef3aa" providerId="LiveId" clId="{066E5D28-1F3D-4346-A469-3B776282CB75}" dt="2018-05-17T14:55:33.033" v="138" actId="2696"/>
        <pc:sldMkLst>
          <pc:docMk/>
          <pc:sldMk cId="3717832885" sldId="275"/>
        </pc:sldMkLst>
      </pc:sldChg>
      <pc:sldChg chg="add modNotesTx">
        <pc:chgData name="Michaelann Agoranos" userId="a882cf30cd3ef3aa" providerId="LiveId" clId="{066E5D28-1F3D-4346-A469-3B776282CB75}" dt="2018-05-17T15:11:12.003" v="183" actId="12"/>
        <pc:sldMkLst>
          <pc:docMk/>
          <pc:sldMk cId="523708723" sldId="278"/>
        </pc:sldMkLst>
      </pc:sldChg>
      <pc:sldChg chg="add del">
        <pc:chgData name="Michaelann Agoranos" userId="a882cf30cd3ef3aa" providerId="LiveId" clId="{066E5D28-1F3D-4346-A469-3B776282CB75}" dt="2018-05-17T14:57:33.786" v="145"/>
        <pc:sldMkLst>
          <pc:docMk/>
          <pc:sldMk cId="965971896" sldId="278"/>
        </pc:sldMkLst>
      </pc:sldChg>
      <pc:sldChg chg="add del modNotes">
        <pc:chgData name="Michaelann Agoranos" userId="a882cf30cd3ef3aa" providerId="LiveId" clId="{066E5D28-1F3D-4346-A469-3B776282CB75}" dt="2018-05-17T14:57:53.060" v="148" actId="2696"/>
        <pc:sldMkLst>
          <pc:docMk/>
          <pc:sldMk cId="4164454399" sldId="278"/>
        </pc:sldMkLst>
      </pc:sldChg>
      <pc:sldChg chg="del modNotes">
        <pc:chgData name="Michaelann Agoranos" userId="a882cf30cd3ef3aa" providerId="LiveId" clId="{066E5D28-1F3D-4346-A469-3B776282CB75}" dt="2018-05-17T13:57:09.635" v="109" actId="2696"/>
        <pc:sldMkLst>
          <pc:docMk/>
          <pc:sldMk cId="3062694077" sldId="280"/>
        </pc:sldMkLst>
      </pc:sldChg>
      <pc:sldChg chg="modSp del modNotes">
        <pc:chgData name="Michaelann Agoranos" userId="a882cf30cd3ef3aa" providerId="LiveId" clId="{066E5D28-1F3D-4346-A469-3B776282CB75}" dt="2018-05-17T14:49:28.603" v="130" actId="2696"/>
        <pc:sldMkLst>
          <pc:docMk/>
          <pc:sldMk cId="1546027188" sldId="281"/>
        </pc:sldMkLst>
        <pc:picChg chg="mod">
          <ac:chgData name="Michaelann Agoranos" userId="a882cf30cd3ef3aa" providerId="LiveId" clId="{066E5D28-1F3D-4346-A469-3B776282CB75}" dt="2018-05-14T18:34:45.057" v="42" actId="14100"/>
          <ac:picMkLst>
            <pc:docMk/>
            <pc:sldMk cId="1546027188" sldId="281"/>
            <ac:picMk id="5" creationId="{A586A1F2-C326-487E-9A9A-AB8C9707770E}"/>
          </ac:picMkLst>
        </pc:picChg>
      </pc:sldChg>
      <pc:sldChg chg="modSp ord modNotes modNotesTx">
        <pc:chgData name="Michaelann Agoranos" userId="a882cf30cd3ef3aa" providerId="LiveId" clId="{066E5D28-1F3D-4346-A469-3B776282CB75}" dt="2018-05-18T01:35:46.297" v="733" actId="6549"/>
        <pc:sldMkLst>
          <pc:docMk/>
          <pc:sldMk cId="3876083209" sldId="282"/>
        </pc:sldMkLst>
        <pc:picChg chg="mod">
          <ac:chgData name="Michaelann Agoranos" userId="a882cf30cd3ef3aa" providerId="LiveId" clId="{066E5D28-1F3D-4346-A469-3B776282CB75}" dt="2018-05-18T01:32:40.737" v="730" actId="14100"/>
          <ac:picMkLst>
            <pc:docMk/>
            <pc:sldMk cId="3876083209" sldId="282"/>
            <ac:picMk id="5" creationId="{B5AD3AFD-5BA3-4D89-AA4D-DB6C2A80CA8F}"/>
          </ac:picMkLst>
        </pc:picChg>
      </pc:sldChg>
      <pc:sldChg chg="del modNotes">
        <pc:chgData name="Michaelann Agoranos" userId="a882cf30cd3ef3aa" providerId="LiveId" clId="{066E5D28-1F3D-4346-A469-3B776282CB75}" dt="2018-05-17T13:57:09.706" v="110" actId="2696"/>
        <pc:sldMkLst>
          <pc:docMk/>
          <pc:sldMk cId="3088300628" sldId="284"/>
        </pc:sldMkLst>
      </pc:sldChg>
      <pc:sldChg chg="ord modNotes">
        <pc:chgData name="Michaelann Agoranos" userId="a882cf30cd3ef3aa" providerId="LiveId" clId="{066E5D28-1F3D-4346-A469-3B776282CB75}" dt="2018-05-17T14:58:46.845" v="151"/>
        <pc:sldMkLst>
          <pc:docMk/>
          <pc:sldMk cId="1806467589" sldId="285"/>
        </pc:sldMkLst>
      </pc:sldChg>
      <pc:sldChg chg="del modNotes">
        <pc:chgData name="Michaelann Agoranos" userId="a882cf30cd3ef3aa" providerId="LiveId" clId="{066E5D28-1F3D-4346-A469-3B776282CB75}" dt="2018-05-17T14:46:27.394" v="129" actId="2696"/>
        <pc:sldMkLst>
          <pc:docMk/>
          <pc:sldMk cId="914843265" sldId="286"/>
        </pc:sldMkLst>
      </pc:sldChg>
      <pc:sldChg chg="addSp delSp modSp add del ord modNotes modNotesTx">
        <pc:chgData name="Michaelann Agoranos" userId="a882cf30cd3ef3aa" providerId="LiveId" clId="{066E5D28-1F3D-4346-A469-3B776282CB75}" dt="2018-05-18T01:58:51.120" v="1214" actId="20577"/>
        <pc:sldMkLst>
          <pc:docMk/>
          <pc:sldMk cId="1525842571" sldId="287"/>
        </pc:sldMkLst>
        <pc:spChg chg="del mod">
          <ac:chgData name="Michaelann Agoranos" userId="a882cf30cd3ef3aa" providerId="LiveId" clId="{066E5D28-1F3D-4346-A469-3B776282CB75}" dt="2018-05-14T18:31:34.855" v="2" actId="478"/>
          <ac:spMkLst>
            <pc:docMk/>
            <pc:sldMk cId="1525842571" sldId="287"/>
            <ac:spMk id="2" creationId="{B7FE6467-FC76-4871-A459-4C9CC3A42249}"/>
          </ac:spMkLst>
        </pc:spChg>
        <pc:spChg chg="mod">
          <ac:chgData name="Michaelann Agoranos" userId="a882cf30cd3ef3aa" providerId="LiveId" clId="{066E5D28-1F3D-4346-A469-3B776282CB75}" dt="2018-05-14T18:31:54.023" v="6" actId="1076"/>
          <ac:spMkLst>
            <pc:docMk/>
            <pc:sldMk cId="1525842571" sldId="287"/>
            <ac:spMk id="3" creationId="{042BA02D-2BB3-4330-93A3-525E1A27F77F}"/>
          </ac:spMkLst>
        </pc:spChg>
        <pc:spChg chg="add del mod">
          <ac:chgData name="Michaelann Agoranos" userId="a882cf30cd3ef3aa" providerId="LiveId" clId="{066E5D28-1F3D-4346-A469-3B776282CB75}" dt="2018-05-14T18:31:40.175" v="3" actId="478"/>
          <ac:spMkLst>
            <pc:docMk/>
            <pc:sldMk cId="1525842571" sldId="287"/>
            <ac:spMk id="5" creationId="{F803C94D-79B1-4E55-831A-C7C9E191850A}"/>
          </ac:spMkLst>
        </pc:spChg>
        <pc:picChg chg="mod">
          <ac:chgData name="Michaelann Agoranos" userId="a882cf30cd3ef3aa" providerId="LiveId" clId="{066E5D28-1F3D-4346-A469-3B776282CB75}" dt="2018-05-14T18:31:49.166" v="5" actId="1076"/>
          <ac:picMkLst>
            <pc:docMk/>
            <pc:sldMk cId="1525842571" sldId="287"/>
            <ac:picMk id="3074" creationId="{C32BE80D-DFB8-4575-8A71-5D0A82F1F1B8}"/>
          </ac:picMkLst>
        </pc:picChg>
      </pc:sldChg>
      <pc:sldChg chg="add del">
        <pc:chgData name="Michaelann Agoranos" userId="a882cf30cd3ef3aa" providerId="LiveId" clId="{066E5D28-1F3D-4346-A469-3B776282CB75}" dt="2018-05-17T14:57:33.786" v="145"/>
        <pc:sldMkLst>
          <pc:docMk/>
          <pc:sldMk cId="4261533638" sldId="287"/>
        </pc:sldMkLst>
      </pc:sldChg>
      <pc:sldChg chg="add del">
        <pc:chgData name="Michaelann Agoranos" userId="a882cf30cd3ef3aa" providerId="LiveId" clId="{066E5D28-1F3D-4346-A469-3B776282CB75}" dt="2018-05-18T01:46:39.103" v="853" actId="2696"/>
        <pc:sldMkLst>
          <pc:docMk/>
          <pc:sldMk cId="3484832108" sldId="288"/>
        </pc:sldMkLst>
      </pc:sldChg>
      <pc:sldChg chg="addSp delSp modSp del delAnim modNotes">
        <pc:chgData name="Michaelann Agoranos" userId="a882cf30cd3ef3aa" providerId="LiveId" clId="{066E5D28-1F3D-4346-A469-3B776282CB75}" dt="2018-05-17T14:50:40.203" v="131" actId="2696"/>
        <pc:sldMkLst>
          <pc:docMk/>
          <pc:sldMk cId="3519926529" sldId="288"/>
        </pc:sldMkLst>
        <pc:spChg chg="del">
          <ac:chgData name="Michaelann Agoranos" userId="a882cf30cd3ef3aa" providerId="LiveId" clId="{066E5D28-1F3D-4346-A469-3B776282CB75}" dt="2018-05-14T18:33:12.266" v="8" actId="478"/>
          <ac:spMkLst>
            <pc:docMk/>
            <pc:sldMk cId="3519926529" sldId="288"/>
            <ac:spMk id="2" creationId="{00000000-0000-0000-0000-000000000000}"/>
          </ac:spMkLst>
        </pc:spChg>
        <pc:spChg chg="add del mod">
          <ac:chgData name="Michaelann Agoranos" userId="a882cf30cd3ef3aa" providerId="LiveId" clId="{066E5D28-1F3D-4346-A469-3B776282CB75}" dt="2018-05-14T18:33:16.131" v="9" actId="478"/>
          <ac:spMkLst>
            <pc:docMk/>
            <pc:sldMk cId="3519926529" sldId="288"/>
            <ac:spMk id="4" creationId="{7D37D9C2-9410-41CA-BE5D-D8EE82A7081C}"/>
          </ac:spMkLst>
        </pc:spChg>
        <pc:spChg chg="del">
          <ac:chgData name="Michaelann Agoranos" userId="a882cf30cd3ef3aa" providerId="LiveId" clId="{066E5D28-1F3D-4346-A469-3B776282CB75}" dt="2018-05-14T18:33:08.007" v="7" actId="478"/>
          <ac:spMkLst>
            <pc:docMk/>
            <pc:sldMk cId="3519926529" sldId="288"/>
            <ac:spMk id="6" creationId="{D17A2F20-30D2-4019-A2E1-B8CC97776881}"/>
          </ac:spMkLst>
        </pc:spChg>
        <pc:picChg chg="mod modCrop">
          <ac:chgData name="Michaelann Agoranos" userId="a882cf30cd3ef3aa" providerId="LiveId" clId="{066E5D28-1F3D-4346-A469-3B776282CB75}" dt="2018-05-14T18:34:03.430" v="14" actId="1076"/>
          <ac:picMkLst>
            <pc:docMk/>
            <pc:sldMk cId="3519926529" sldId="288"/>
            <ac:picMk id="21" creationId="{DA18FAB0-781F-48FC-AECB-C1B236677489}"/>
          </ac:picMkLst>
        </pc:picChg>
      </pc:sldChg>
      <pc:sldChg chg="addSp delSp modSp del modNotes modNotesTx">
        <pc:chgData name="Michaelann Agoranos" userId="a882cf30cd3ef3aa" providerId="LiveId" clId="{066E5D28-1F3D-4346-A469-3B776282CB75}" dt="2018-05-17T14:02:56.389" v="112" actId="2696"/>
        <pc:sldMkLst>
          <pc:docMk/>
          <pc:sldMk cId="3959458133" sldId="289"/>
        </pc:sldMkLst>
        <pc:spChg chg="del">
          <ac:chgData name="Michaelann Agoranos" userId="a882cf30cd3ef3aa" providerId="LiveId" clId="{066E5D28-1F3D-4346-A469-3B776282CB75}" dt="2018-05-14T18:36:52.414" v="47" actId="478"/>
          <ac:spMkLst>
            <pc:docMk/>
            <pc:sldMk cId="3959458133" sldId="289"/>
            <ac:spMk id="2" creationId="{893273E2-B828-4D43-BCB5-EFEB774102B0}"/>
          </ac:spMkLst>
        </pc:spChg>
        <pc:spChg chg="del mod">
          <ac:chgData name="Michaelann Agoranos" userId="a882cf30cd3ef3aa" providerId="LiveId" clId="{066E5D28-1F3D-4346-A469-3B776282CB75}" dt="2018-05-14T18:36:49.134" v="46" actId="478"/>
          <ac:spMkLst>
            <pc:docMk/>
            <pc:sldMk cId="3959458133" sldId="289"/>
            <ac:spMk id="3" creationId="{C21D0607-F825-4203-8E89-525015D6885E}"/>
          </ac:spMkLst>
        </pc:spChg>
        <pc:spChg chg="add del mod">
          <ac:chgData name="Michaelann Agoranos" userId="a882cf30cd3ef3aa" providerId="LiveId" clId="{066E5D28-1F3D-4346-A469-3B776282CB75}" dt="2018-05-14T18:36:59.232" v="48" actId="478"/>
          <ac:spMkLst>
            <pc:docMk/>
            <pc:sldMk cId="3959458133" sldId="289"/>
            <ac:spMk id="5" creationId="{9A8FCCFE-2D51-4A07-A2F7-CB444AEDAA9C}"/>
          </ac:spMkLst>
        </pc:spChg>
        <pc:picChg chg="mod">
          <ac:chgData name="Michaelann Agoranos" userId="a882cf30cd3ef3aa" providerId="LiveId" clId="{066E5D28-1F3D-4346-A469-3B776282CB75}" dt="2018-05-14T18:37:24.241" v="74" actId="1038"/>
          <ac:picMkLst>
            <pc:docMk/>
            <pc:sldMk cId="3959458133" sldId="289"/>
            <ac:picMk id="6" creationId="{2730DBEB-5E4E-4656-9F3F-3BC1AA62A99B}"/>
          </ac:picMkLst>
        </pc:picChg>
      </pc:sldChg>
      <pc:sldChg chg="ord modNotes">
        <pc:chgData name="Michaelann Agoranos" userId="a882cf30cd3ef3aa" providerId="LiveId" clId="{066E5D28-1F3D-4346-A469-3B776282CB75}" dt="2018-05-18T01:40:07.160" v="746"/>
        <pc:sldMkLst>
          <pc:docMk/>
          <pc:sldMk cId="3444286575" sldId="291"/>
        </pc:sldMkLst>
      </pc:sldChg>
      <pc:sldChg chg="addSp delSp modSp ord modNotes">
        <pc:chgData name="Michaelann Agoranos" userId="a882cf30cd3ef3aa" providerId="LiveId" clId="{066E5D28-1F3D-4346-A469-3B776282CB75}" dt="2018-05-18T01:18:59.338" v="485"/>
        <pc:sldMkLst>
          <pc:docMk/>
          <pc:sldMk cId="1088299199" sldId="292"/>
        </pc:sldMkLst>
        <pc:spChg chg="del">
          <ac:chgData name="Michaelann Agoranos" userId="a882cf30cd3ef3aa" providerId="LiveId" clId="{066E5D28-1F3D-4346-A469-3B776282CB75}" dt="2018-05-14T18:38:28.962" v="78" actId="478"/>
          <ac:spMkLst>
            <pc:docMk/>
            <pc:sldMk cId="1088299199" sldId="292"/>
            <ac:spMk id="2" creationId="{D0D3D9E9-2CA6-4DAD-A6FE-A62EC85F25D3}"/>
          </ac:spMkLst>
        </pc:spChg>
        <pc:spChg chg="add del mod">
          <ac:chgData name="Michaelann Agoranos" userId="a882cf30cd3ef3aa" providerId="LiveId" clId="{066E5D28-1F3D-4346-A469-3B776282CB75}" dt="2018-05-14T18:38:42.075" v="81" actId="478"/>
          <ac:spMkLst>
            <pc:docMk/>
            <pc:sldMk cId="1088299199" sldId="292"/>
            <ac:spMk id="4" creationId="{72AA4303-6550-4EDA-8BA3-DE0B5782984C}"/>
          </ac:spMkLst>
        </pc:spChg>
        <pc:spChg chg="add del mod">
          <ac:chgData name="Michaelann Agoranos" userId="a882cf30cd3ef3aa" providerId="LiveId" clId="{066E5D28-1F3D-4346-A469-3B776282CB75}" dt="2018-05-14T18:38:39.404" v="80" actId="478"/>
          <ac:spMkLst>
            <pc:docMk/>
            <pc:sldMk cId="1088299199" sldId="292"/>
            <ac:spMk id="6" creationId="{DD8EC627-0E6D-4B48-9465-5494E8C294D8}"/>
          </ac:spMkLst>
        </pc:spChg>
        <pc:spChg chg="del mod">
          <ac:chgData name="Michaelann Agoranos" userId="a882cf30cd3ef3aa" providerId="LiveId" clId="{066E5D28-1F3D-4346-A469-3B776282CB75}" dt="2018-05-14T18:38:23.925" v="77" actId="478"/>
          <ac:spMkLst>
            <pc:docMk/>
            <pc:sldMk cId="1088299199" sldId="292"/>
            <ac:spMk id="7" creationId="{0ECBEF61-1D59-40DC-A536-FFC5B0576151}"/>
          </ac:spMkLst>
        </pc:spChg>
        <pc:spChg chg="add del mod">
          <ac:chgData name="Michaelann Agoranos" userId="a882cf30cd3ef3aa" providerId="LiveId" clId="{066E5D28-1F3D-4346-A469-3B776282CB75}" dt="2018-05-14T18:38:53.690" v="83" actId="478"/>
          <ac:spMkLst>
            <pc:docMk/>
            <pc:sldMk cId="1088299199" sldId="292"/>
            <ac:spMk id="10" creationId="{CF6314FC-178A-49A0-A1C5-4BAD6B3417F6}"/>
          </ac:spMkLst>
        </pc:spChg>
        <pc:spChg chg="add mod">
          <ac:chgData name="Michaelann Agoranos" userId="a882cf30cd3ef3aa" providerId="LiveId" clId="{066E5D28-1F3D-4346-A469-3B776282CB75}" dt="2018-05-14T18:40:57.269" v="88" actId="14100"/>
          <ac:spMkLst>
            <pc:docMk/>
            <pc:sldMk cId="1088299199" sldId="292"/>
            <ac:spMk id="11" creationId="{74A34619-339C-4826-85C9-8231C80CC8AF}"/>
          </ac:spMkLst>
        </pc:spChg>
        <pc:picChg chg="del">
          <ac:chgData name="Michaelann Agoranos" userId="a882cf30cd3ef3aa" providerId="LiveId" clId="{066E5D28-1F3D-4346-A469-3B776282CB75}" dt="2018-05-14T18:38:47.083" v="82" actId="478"/>
          <ac:picMkLst>
            <pc:docMk/>
            <pc:sldMk cId="1088299199" sldId="292"/>
            <ac:picMk id="9" creationId="{7034147B-2DAB-423D-AB9E-1D5BFFB9C5CC}"/>
          </ac:picMkLst>
        </pc:picChg>
        <pc:picChg chg="add mod">
          <ac:chgData name="Michaelann Agoranos" userId="a882cf30cd3ef3aa" providerId="LiveId" clId="{066E5D28-1F3D-4346-A469-3B776282CB75}" dt="2018-05-14T18:40:21.303" v="85" actId="207"/>
          <ac:picMkLst>
            <pc:docMk/>
            <pc:sldMk cId="1088299199" sldId="292"/>
            <ac:picMk id="12" creationId="{625838E6-495E-47B6-92B3-B2A239C27BE6}"/>
          </ac:picMkLst>
        </pc:picChg>
      </pc:sldChg>
      <pc:sldChg chg="del modNotes">
        <pc:chgData name="Michaelann Agoranos" userId="a882cf30cd3ef3aa" providerId="LiveId" clId="{066E5D28-1F3D-4346-A469-3B776282CB75}" dt="2018-05-17T14:55:33.008" v="137" actId="2696"/>
        <pc:sldMkLst>
          <pc:docMk/>
          <pc:sldMk cId="529214768" sldId="293"/>
        </pc:sldMkLst>
      </pc:sldChg>
      <pc:sldChg chg="add ord">
        <pc:chgData name="Michaelann Agoranos" userId="a882cf30cd3ef3aa" providerId="LiveId" clId="{066E5D28-1F3D-4346-A469-3B776282CB75}" dt="2018-05-18T02:28:09.830" v="1329"/>
        <pc:sldMkLst>
          <pc:docMk/>
          <pc:sldMk cId="1548070821" sldId="293"/>
        </pc:sldMkLst>
      </pc:sldChg>
      <pc:sldChg chg="addSp delSp modSp ord modNotes">
        <pc:chgData name="Michaelann Agoranos" userId="a882cf30cd3ef3aa" providerId="LiveId" clId="{066E5D28-1F3D-4346-A469-3B776282CB75}" dt="2018-05-18T02:09:31.188" v="1226" actId="14100"/>
        <pc:sldMkLst>
          <pc:docMk/>
          <pc:sldMk cId="4106403276" sldId="294"/>
        </pc:sldMkLst>
        <pc:spChg chg="add del mod">
          <ac:chgData name="Michaelann Agoranos" userId="a882cf30cd3ef3aa" providerId="LiveId" clId="{066E5D28-1F3D-4346-A469-3B776282CB75}" dt="2018-05-18T02:05:45.464" v="1220" actId="478"/>
          <ac:spMkLst>
            <pc:docMk/>
            <pc:sldMk cId="4106403276" sldId="294"/>
            <ac:spMk id="2" creationId="{313617C9-4CAC-4978-9405-30E72690E01D}"/>
          </ac:spMkLst>
        </pc:spChg>
        <pc:spChg chg="add del mod">
          <ac:chgData name="Michaelann Agoranos" userId="a882cf30cd3ef3aa" providerId="LiveId" clId="{066E5D28-1F3D-4346-A469-3B776282CB75}" dt="2018-05-18T02:09:17.522" v="1222"/>
          <ac:spMkLst>
            <pc:docMk/>
            <pc:sldMk cId="4106403276" sldId="294"/>
            <ac:spMk id="4" creationId="{CB07AD82-92B8-4A35-9653-72DF0B8AE15A}"/>
          </ac:spMkLst>
        </pc:spChg>
        <pc:picChg chg="add mod">
          <ac:chgData name="Michaelann Agoranos" userId="a882cf30cd3ef3aa" providerId="LiveId" clId="{066E5D28-1F3D-4346-A469-3B776282CB75}" dt="2018-05-18T02:09:31.188" v="1226" actId="14100"/>
          <ac:picMkLst>
            <pc:docMk/>
            <pc:sldMk cId="4106403276" sldId="294"/>
            <ac:picMk id="5" creationId="{01F5EB2B-8142-424B-8BC3-1CE3D0D65DB6}"/>
          </ac:picMkLst>
        </pc:picChg>
        <pc:picChg chg="del mod">
          <ac:chgData name="Michaelann Agoranos" userId="a882cf30cd3ef3aa" providerId="LiveId" clId="{066E5D28-1F3D-4346-A469-3B776282CB75}" dt="2018-05-18T02:08:25.945" v="1221" actId="478"/>
          <ac:picMkLst>
            <pc:docMk/>
            <pc:sldMk cId="4106403276" sldId="294"/>
            <ac:picMk id="7" creationId="{94C01B43-1169-400E-9706-DEB1668233E1}"/>
          </ac:picMkLst>
        </pc:picChg>
      </pc:sldChg>
      <pc:sldChg chg="add">
        <pc:chgData name="Michaelann Agoranos" userId="a882cf30cd3ef3aa" providerId="LiveId" clId="{066E5D28-1F3D-4346-A469-3B776282CB75}" dt="2018-05-17T14:02:53.262" v="111"/>
        <pc:sldMkLst>
          <pc:docMk/>
          <pc:sldMk cId="2465047608" sldId="296"/>
        </pc:sldMkLst>
      </pc:sldChg>
      <pc:sldChg chg="addSp delSp modSp add setBg">
        <pc:chgData name="Michaelann Agoranos" userId="a882cf30cd3ef3aa" providerId="LiveId" clId="{066E5D28-1F3D-4346-A469-3B776282CB75}" dt="2018-05-15T13:46:32.737" v="106" actId="478"/>
        <pc:sldMkLst>
          <pc:docMk/>
          <pc:sldMk cId="2871265751" sldId="297"/>
        </pc:sldMkLst>
        <pc:graphicFrameChg chg="add del modGraphic">
          <ac:chgData name="Michaelann Agoranos" userId="a882cf30cd3ef3aa" providerId="LiveId" clId="{066E5D28-1F3D-4346-A469-3B776282CB75}" dt="2018-05-15T13:46:32.737" v="106" actId="478"/>
          <ac:graphicFrameMkLst>
            <pc:docMk/>
            <pc:sldMk cId="2871265751" sldId="297"/>
            <ac:graphicFrameMk id="3" creationId="{103DE436-D012-4DA9-B7A1-2751A91AACC2}"/>
          </ac:graphicFrameMkLst>
        </pc:graphicFrameChg>
      </pc:sldChg>
      <pc:sldChg chg="add">
        <pc:chgData name="Michaelann Agoranos" userId="a882cf30cd3ef3aa" providerId="LiveId" clId="{066E5D28-1F3D-4346-A469-3B776282CB75}" dt="2018-05-17T14:53:37.093" v="135"/>
        <pc:sldMkLst>
          <pc:docMk/>
          <pc:sldMk cId="2367920553" sldId="298"/>
        </pc:sldMkLst>
      </pc:sldChg>
      <pc:sldChg chg="add modNotesTx">
        <pc:chgData name="Michaelann Agoranos" userId="a882cf30cd3ef3aa" providerId="LiveId" clId="{066E5D28-1F3D-4346-A469-3B776282CB75}" dt="2018-05-18T02:31:49.877" v="1377" actId="20577"/>
        <pc:sldMkLst>
          <pc:docMk/>
          <pc:sldMk cId="1985581991" sldId="301"/>
        </pc:sldMkLst>
      </pc:sldChg>
      <pc:sldChg chg="delSp add del setBg delDesignElem">
        <pc:chgData name="Michaelann Agoranos" userId="a882cf30cd3ef3aa" providerId="LiveId" clId="{066E5D28-1F3D-4346-A469-3B776282CB75}" dt="2018-05-17T15:03:09.336" v="158" actId="2696"/>
        <pc:sldMkLst>
          <pc:docMk/>
          <pc:sldMk cId="3860930648" sldId="302"/>
        </pc:sldMkLst>
        <pc:spChg chg="del">
          <ac:chgData name="Michaelann Agoranos" userId="a882cf30cd3ef3aa" providerId="LiveId" clId="{066E5D28-1F3D-4346-A469-3B776282CB75}" dt="2018-05-17T15:03:01.045" v="157"/>
          <ac:spMkLst>
            <pc:docMk/>
            <pc:sldMk cId="3860930648" sldId="302"/>
            <ac:spMk id="71" creationId="{D4771268-CB57-404A-9271-370EB28F6090}"/>
          </ac:spMkLst>
        </pc:spChg>
      </pc:sldChg>
      <pc:sldChg chg="add modNotesTx">
        <pc:chgData name="Michaelann Agoranos" userId="a882cf30cd3ef3aa" providerId="LiveId" clId="{066E5D28-1F3D-4346-A469-3B776282CB75}" dt="2018-05-18T01:45:32.835" v="852" actId="20577"/>
        <pc:sldMkLst>
          <pc:docMk/>
          <pc:sldMk cId="1113633683" sldId="304"/>
        </pc:sldMkLst>
      </pc:sldChg>
      <pc:sldChg chg="add">
        <pc:chgData name="Michaelann Agoranos" userId="a882cf30cd3ef3aa" providerId="LiveId" clId="{066E5D28-1F3D-4346-A469-3B776282CB75}" dt="2018-05-17T13:56:59.426" v="108"/>
        <pc:sldMkLst>
          <pc:docMk/>
          <pc:sldMk cId="3219103568" sldId="305"/>
        </pc:sldMkLst>
      </pc:sldChg>
      <pc:sldChg chg="add ord">
        <pc:chgData name="Michaelann Agoranos" userId="a882cf30cd3ef3aa" providerId="LiveId" clId="{066E5D28-1F3D-4346-A469-3B776282CB75}" dt="2018-05-18T01:56:27.012" v="1079"/>
        <pc:sldMkLst>
          <pc:docMk/>
          <pc:sldMk cId="1795559423" sldId="306"/>
        </pc:sldMkLst>
      </pc:sldChg>
      <pc:sldChg chg="add modNotes">
        <pc:chgData name="Michaelann Agoranos" userId="a882cf30cd3ef3aa" providerId="LiveId" clId="{066E5D28-1F3D-4346-A469-3B776282CB75}" dt="2018-05-14T18:45:16.051" v="96"/>
        <pc:sldMkLst>
          <pc:docMk/>
          <pc:sldMk cId="98719186" sldId="307"/>
        </pc:sldMkLst>
      </pc:sldChg>
      <pc:sldChg chg="addSp delSp add del">
        <pc:chgData name="Michaelann Agoranos" userId="a882cf30cd3ef3aa" providerId="LiveId" clId="{066E5D28-1F3D-4346-A469-3B776282CB75}" dt="2018-05-17T14:46:16.444" v="128" actId="2696"/>
        <pc:sldMkLst>
          <pc:docMk/>
          <pc:sldMk cId="575568113" sldId="308"/>
        </pc:sldMkLst>
        <pc:spChg chg="del">
          <ac:chgData name="Michaelann Agoranos" userId="a882cf30cd3ef3aa" providerId="LiveId" clId="{066E5D28-1F3D-4346-A469-3B776282CB75}" dt="2018-05-14T18:43:29.568" v="92"/>
          <ac:spMkLst>
            <pc:docMk/>
            <pc:sldMk cId="575568113" sldId="308"/>
            <ac:spMk id="2" creationId="{90926801-E6FE-4696-856D-DFA8FFA4D2F1}"/>
          </ac:spMkLst>
        </pc:spChg>
        <pc:spChg chg="del">
          <ac:chgData name="Michaelann Agoranos" userId="a882cf30cd3ef3aa" providerId="LiveId" clId="{066E5D28-1F3D-4346-A469-3B776282CB75}" dt="2018-05-14T18:43:29.568" v="92"/>
          <ac:spMkLst>
            <pc:docMk/>
            <pc:sldMk cId="575568113" sldId="308"/>
            <ac:spMk id="3" creationId="{EB832924-9A97-4A7C-8402-0F2BE8D1212D}"/>
          </ac:spMkLst>
        </pc:spChg>
        <pc:spChg chg="add">
          <ac:chgData name="Michaelann Agoranos" userId="a882cf30cd3ef3aa" providerId="LiveId" clId="{066E5D28-1F3D-4346-A469-3B776282CB75}" dt="2018-05-14T18:43:31.320" v="93"/>
          <ac:spMkLst>
            <pc:docMk/>
            <pc:sldMk cId="575568113" sldId="308"/>
            <ac:spMk id="6" creationId="{360D961D-D1EB-4D65-9660-FF954523C627}"/>
          </ac:spMkLst>
        </pc:spChg>
        <pc:picChg chg="add">
          <ac:chgData name="Michaelann Agoranos" userId="a882cf30cd3ef3aa" providerId="LiveId" clId="{066E5D28-1F3D-4346-A469-3B776282CB75}" dt="2018-05-14T18:43:31.320" v="93"/>
          <ac:picMkLst>
            <pc:docMk/>
            <pc:sldMk cId="575568113" sldId="308"/>
            <ac:picMk id="5" creationId="{D917024E-D5D7-49FD-99A9-3718172DA5AF}"/>
          </ac:picMkLst>
        </pc:picChg>
      </pc:sldChg>
      <pc:sldChg chg="add ord modNotesTx">
        <pc:chgData name="Michaelann Agoranos" userId="a882cf30cd3ef3aa" providerId="LiveId" clId="{066E5D28-1F3D-4346-A469-3B776282CB75}" dt="2018-05-18T01:52:07.989" v="973" actId="20577"/>
        <pc:sldMkLst>
          <pc:docMk/>
          <pc:sldMk cId="4244635700" sldId="309"/>
        </pc:sldMkLst>
      </pc:sldChg>
      <pc:sldChg chg="add">
        <pc:chgData name="Michaelann Agoranos" userId="a882cf30cd3ef3aa" providerId="LiveId" clId="{066E5D28-1F3D-4346-A469-3B776282CB75}" dt="2018-05-17T13:56:59.426" v="108"/>
        <pc:sldMkLst>
          <pc:docMk/>
          <pc:sldMk cId="3385394891" sldId="310"/>
        </pc:sldMkLst>
      </pc:sldChg>
      <pc:sldChg chg="add del">
        <pc:chgData name="Michaelann Agoranos" userId="a882cf30cd3ef3aa" providerId="LiveId" clId="{066E5D28-1F3D-4346-A469-3B776282CB75}" dt="2018-05-17T14:53:24.220" v="134"/>
        <pc:sldMkLst>
          <pc:docMk/>
          <pc:sldMk cId="396451360" sldId="311"/>
        </pc:sldMkLst>
      </pc:sldChg>
      <pc:sldChg chg="add">
        <pc:chgData name="Michaelann Agoranos" userId="a882cf30cd3ef3aa" providerId="LiveId" clId="{066E5D28-1F3D-4346-A469-3B776282CB75}" dt="2018-05-18T02:14:49.667" v="1232"/>
        <pc:sldMkLst>
          <pc:docMk/>
          <pc:sldMk cId="3794852306"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0981E37F-BC34-438E-A90C-29EC5F757044}" type="datetimeFigureOut">
              <a:rPr lang="en-US" smtClean="0"/>
              <a:t>5/14/2018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EAC27DAB-855E-48B2-91A3-6ABD392C590D}" type="slidenum">
              <a:rPr lang="en-US" smtClean="0"/>
              <a:t>‹#›</a:t>
            </a:fld>
            <a:endParaRPr lang="en-US"/>
          </a:p>
        </p:txBody>
      </p:sp>
    </p:spTree>
    <p:extLst>
      <p:ext uri="{BB962C8B-B14F-4D97-AF65-F5344CB8AC3E}">
        <p14:creationId xmlns:p14="http://schemas.microsoft.com/office/powerpoint/2010/main" val="211630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joining me today to discuss company culture and why it matters.  Culture is a compelling topic for any industry, but we will discuss it today as it relates to our industry – construction.  My objective for you today is to reflect on and consider your company culture.</a:t>
            </a:r>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309A2A5C-8131-45EC-8575-AF9520D6196A}" type="slidenum">
              <a:rPr lang="en-US" smtClean="0"/>
              <a:t>1</a:t>
            </a:fld>
            <a:endParaRPr lang="en-US" dirty="0"/>
          </a:p>
        </p:txBody>
      </p:sp>
    </p:spTree>
    <p:extLst>
      <p:ext uri="{BB962C8B-B14F-4D97-AF65-F5344CB8AC3E}">
        <p14:creationId xmlns:p14="http://schemas.microsoft.com/office/powerpoint/2010/main" val="1945448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think makes a great company culture?  Think about the places you have worked.  What seemed like a good culture, and what maybe seemed like a bad culture? What does a great culture look like?  Are there examples?</a:t>
            </a:r>
          </a:p>
          <a:p>
            <a:r>
              <a:rPr lang="en-US" dirty="0"/>
              <a:t>Do you have examples in your company or places where you have worked?</a:t>
            </a:r>
          </a:p>
          <a:p>
            <a:endParaRPr lang="en-US" dirty="0"/>
          </a:p>
          <a:p>
            <a:pPr marL="171450" indent="-171450">
              <a:buFont typeface="Arial" panose="020B0604020202020204" pitchFamily="34" charset="0"/>
              <a:buChar char="•"/>
            </a:pPr>
            <a:r>
              <a:rPr lang="en-US" dirty="0"/>
              <a:t>Diverse points of view are freely shared, and teams emphasize the best interest of the company as opposed to self-interest</a:t>
            </a:r>
          </a:p>
          <a:p>
            <a:pPr marL="171450" indent="-171450">
              <a:buFont typeface="Arial" panose="020B0604020202020204" pitchFamily="34" charset="0"/>
              <a:buChar char="•"/>
            </a:pPr>
            <a:r>
              <a:rPr lang="en-US" dirty="0"/>
              <a:t>Feedback can be given without fear of repercussion</a:t>
            </a:r>
          </a:p>
          <a:p>
            <a:pPr marL="171450" indent="-171450">
              <a:buFont typeface="Arial" panose="020B0604020202020204" pitchFamily="34" charset="0"/>
              <a:buChar char="•"/>
            </a:pPr>
            <a:r>
              <a:rPr lang="en-US" dirty="0"/>
              <a:t>There is trust, teamwork, great communication at all levels, accountability, recognition and sharing of success</a:t>
            </a:r>
          </a:p>
          <a:p>
            <a:pPr marL="171450" indent="-171450">
              <a:buFont typeface="Arial" panose="020B0604020202020204" pitchFamily="34" charset="0"/>
              <a:buChar char="•"/>
            </a:pPr>
            <a:r>
              <a:rPr lang="en-US" dirty="0"/>
              <a:t>Emphasize integrity and collaboration</a:t>
            </a:r>
          </a:p>
          <a:p>
            <a:endParaRPr lang="en-US" dirty="0"/>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EAC27DAB-855E-48B2-91A3-6ABD392C590D}" type="slidenum">
              <a:rPr lang="en-US" smtClean="0"/>
              <a:t>10</a:t>
            </a:fld>
            <a:endParaRPr lang="en-US" dirty="0"/>
          </a:p>
        </p:txBody>
      </p:sp>
    </p:spTree>
    <p:extLst>
      <p:ext uri="{BB962C8B-B14F-4D97-AF65-F5344CB8AC3E}">
        <p14:creationId xmlns:p14="http://schemas.microsoft.com/office/powerpoint/2010/main" val="394840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 and qualities such as:</a:t>
            </a:r>
          </a:p>
          <a:p>
            <a:pPr marL="176673" indent="-176673">
              <a:buFont typeface="Arial" panose="020B0604020202020204" pitchFamily="34" charset="0"/>
              <a:buChar char="•"/>
            </a:pPr>
            <a:r>
              <a:rPr lang="en-US" dirty="0"/>
              <a:t>Commitment to customers and team members</a:t>
            </a:r>
          </a:p>
          <a:p>
            <a:pPr marL="176673" indent="-176673">
              <a:buFont typeface="Arial" panose="020B0604020202020204" pitchFamily="34" charset="0"/>
              <a:buChar char="•"/>
            </a:pPr>
            <a:r>
              <a:rPr lang="en-US" dirty="0"/>
              <a:t>People matter, relationships matter</a:t>
            </a:r>
          </a:p>
          <a:p>
            <a:pPr marL="176673" indent="-176673">
              <a:buFont typeface="Arial" panose="020B0604020202020204" pitchFamily="34" charset="0"/>
              <a:buChar char="•"/>
            </a:pPr>
            <a:r>
              <a:rPr lang="en-US" dirty="0"/>
              <a:t>Have fun, is a company value</a:t>
            </a:r>
          </a:p>
          <a:p>
            <a:pPr marL="176673" indent="-176673">
              <a:buFont typeface="Arial" panose="020B0604020202020204" pitchFamily="34" charset="0"/>
              <a:buChar char="•"/>
            </a:pPr>
            <a:r>
              <a:rPr lang="en-US" dirty="0"/>
              <a:t>Teamwork, respect, accountability</a:t>
            </a:r>
          </a:p>
          <a:p>
            <a:pPr marL="176673" indent="-176673">
              <a:buFont typeface="Arial" panose="020B0604020202020204" pitchFamily="34" charset="0"/>
              <a:buChar char="•"/>
            </a:pPr>
            <a:r>
              <a:rPr lang="en-US" dirty="0"/>
              <a:t>Continuous improvement, value learning</a:t>
            </a:r>
          </a:p>
          <a:p>
            <a:pPr marL="176673" indent="-176673">
              <a:buFont typeface="Arial" panose="020B0604020202020204" pitchFamily="34" charset="0"/>
              <a:buChar char="•"/>
            </a:pPr>
            <a:r>
              <a:rPr lang="en-US" dirty="0"/>
              <a:t>Trust, Service, Stewardship</a:t>
            </a:r>
          </a:p>
          <a:p>
            <a:pPr marL="176673" indent="-176673">
              <a:buFont typeface="Arial" panose="020B0604020202020204" pitchFamily="34" charset="0"/>
              <a:buChar char="•"/>
            </a:pPr>
            <a:r>
              <a:rPr lang="en-US" dirty="0"/>
              <a:t>Treat people like their part of the family</a:t>
            </a:r>
          </a:p>
          <a:p>
            <a:pPr marL="176673" indent="-176673">
              <a:buFont typeface="Arial" panose="020B0604020202020204" pitchFamily="34" charset="0"/>
              <a:buChar char="•"/>
            </a:pPr>
            <a:r>
              <a:rPr lang="en-US" dirty="0"/>
              <a:t>entrepreneurship</a:t>
            </a:r>
          </a:p>
          <a:p>
            <a:pPr marL="176673" indent="-176673">
              <a:buFont typeface="Arial" panose="020B0604020202020204" pitchFamily="34" charset="0"/>
              <a:buChar char="•"/>
            </a:pPr>
            <a:endParaRPr lang="en-US" dirty="0"/>
          </a:p>
          <a:p>
            <a:pPr marL="176673" indent="-176673">
              <a:buFont typeface="Arial" panose="020B0604020202020204" pitchFamily="34" charset="0"/>
              <a:buChar char="•"/>
            </a:pPr>
            <a:endParaRPr lang="en-US" dirty="0"/>
          </a:p>
          <a:p>
            <a:pPr marL="176673" indent="-17667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309A2A5C-8131-45EC-8575-AF9520D6196A}" type="slidenum">
              <a:rPr lang="en-US" smtClean="0"/>
              <a:t>11</a:t>
            </a:fld>
            <a:endParaRPr lang="en-US"/>
          </a:p>
        </p:txBody>
      </p:sp>
    </p:spTree>
    <p:extLst>
      <p:ext uri="{BB962C8B-B14F-4D97-AF65-F5344CB8AC3E}">
        <p14:creationId xmlns:p14="http://schemas.microsoft.com/office/powerpoint/2010/main" val="157197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the construction industry; it has been a long term patriarchal business.  The industry is still dominated by family owned businesses, which can influence culture.  </a:t>
            </a:r>
          </a:p>
          <a:p>
            <a:r>
              <a:rPr lang="en-US" dirty="0"/>
              <a:t>According to FMI, the fact that most construction companies are family owned is a distinct advantage for the company culture.</a:t>
            </a:r>
          </a:p>
          <a:p>
            <a:pPr marL="294454" indent="-294454">
              <a:buFont typeface="Arial" panose="020B0604020202020204" pitchFamily="34" charset="0"/>
              <a:buChar char="•"/>
            </a:pPr>
            <a:r>
              <a:rPr lang="en-US" sz="1300" dirty="0"/>
              <a:t>90% of construction companies are privately held</a:t>
            </a:r>
          </a:p>
          <a:p>
            <a:pPr marL="294454" indent="-294454">
              <a:buFont typeface="Arial" panose="020B0604020202020204" pitchFamily="34" charset="0"/>
              <a:buChar char="•"/>
            </a:pPr>
            <a:r>
              <a:rPr lang="en-US" sz="1300" dirty="0"/>
              <a:t>Many have been in business for 2 or 3 generations</a:t>
            </a:r>
          </a:p>
          <a:p>
            <a:pPr marL="294454" indent="-294454">
              <a:buFont typeface="Arial" panose="020B0604020202020204" pitchFamily="34" charset="0"/>
              <a:buChar char="•"/>
            </a:pPr>
            <a:r>
              <a:rPr lang="en-US" sz="1300" dirty="0"/>
              <a:t>Build cultures on values – not shareholder demands</a:t>
            </a:r>
          </a:p>
          <a:p>
            <a:pPr marL="294454" indent="-294454">
              <a:buFont typeface="Arial" panose="020B0604020202020204" pitchFamily="34" charset="0"/>
              <a:buChar char="•"/>
            </a:pPr>
            <a:r>
              <a:rPr lang="en-US" sz="1300" dirty="0"/>
              <a:t>Know who they are and how they behave</a:t>
            </a:r>
          </a:p>
          <a:p>
            <a:endParaRPr lang="en-US" dirty="0"/>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309A2A5C-8131-45EC-8575-AF9520D6196A}" type="slidenum">
              <a:rPr lang="en-US" smtClean="0"/>
              <a:t>12</a:t>
            </a:fld>
            <a:endParaRPr lang="en-US"/>
          </a:p>
        </p:txBody>
      </p:sp>
    </p:spTree>
    <p:extLst>
      <p:ext uri="{BB962C8B-B14F-4D97-AF65-F5344CB8AC3E}">
        <p14:creationId xmlns:p14="http://schemas.microsoft.com/office/powerpoint/2010/main" val="600326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r>
              <a:rPr lang="en-US" dirty="0"/>
              <a:t>Companies with strong employee culture, have better overall performance. Great culture leads to more productive employees which ultimately translates to bottom line results.</a:t>
            </a:r>
          </a:p>
          <a:p>
            <a:pPr defTabSz="942253">
              <a:defRPr/>
            </a:pPr>
            <a:r>
              <a:rPr lang="en-US" dirty="0"/>
              <a:t>Employee engagement – we have all heard the dismal statistics on employee engagement, company culture and cultural fit have a strong correlation here.</a:t>
            </a:r>
          </a:p>
          <a:p>
            <a:pPr defTabSz="942253">
              <a:defRPr/>
            </a:pPr>
            <a:r>
              <a:rPr lang="en-US" dirty="0"/>
              <a:t>Motivation – teams with strong cultures tend to motivate, support, and encourage each other.</a:t>
            </a:r>
          </a:p>
          <a:p>
            <a:pPr marL="0" marR="0" lvl="0" indent="0" algn="l" defTabSz="942253" rtl="0" eaLnBrk="1" fontAlgn="auto" latinLnBrk="0" hangingPunct="1">
              <a:lnSpc>
                <a:spcPct val="100000"/>
              </a:lnSpc>
              <a:spcBef>
                <a:spcPts val="0"/>
              </a:spcBef>
              <a:spcAft>
                <a:spcPts val="0"/>
              </a:spcAft>
              <a:buClrTx/>
              <a:buSzTx/>
              <a:buFontTx/>
              <a:buNone/>
              <a:tabLst/>
              <a:defRPr/>
            </a:pPr>
            <a:r>
              <a:rPr lang="en-US" dirty="0"/>
              <a:t>Culture can have an effect on a company’s’ reputation as well, both inside and outside the company, as a company to do business with and as an employer.  If a company says integrity is important in their values statement, yet they demonstrate unethical behavior, this is most likely a sign that their culture is not positive and this will affect their reputation both inside and outside the company.</a:t>
            </a:r>
          </a:p>
          <a:p>
            <a:pPr defTabSz="942253">
              <a:defRPr/>
            </a:pPr>
            <a:endParaRPr lang="en-US" dirty="0"/>
          </a:p>
          <a:p>
            <a:pPr defTabSz="942289">
              <a:defRPr/>
            </a:pPr>
            <a:endParaRPr lang="en-US" dirty="0"/>
          </a:p>
          <a:p>
            <a:pPr defTabSz="942289">
              <a:defRPr/>
            </a:pPr>
            <a:endParaRPr lang="en-US" dirty="0"/>
          </a:p>
        </p:txBody>
      </p:sp>
      <p:sp>
        <p:nvSpPr>
          <p:cNvPr id="4" name="Slide Number Placeholder 3"/>
          <p:cNvSpPr>
            <a:spLocks noGrp="1"/>
          </p:cNvSpPr>
          <p:nvPr>
            <p:ph type="sldNum" sz="quarter" idx="10"/>
          </p:nvPr>
        </p:nvSpPr>
        <p:spPr/>
        <p:txBody>
          <a:bodyPr/>
          <a:lstStyle/>
          <a:p>
            <a:fld id="{EAC27DAB-855E-48B2-91A3-6ABD392C590D}" type="slidenum">
              <a:rPr lang="en-US" smtClean="0"/>
              <a:t>13</a:t>
            </a:fld>
            <a:endParaRPr lang="en-US"/>
          </a:p>
        </p:txBody>
      </p:sp>
    </p:spTree>
    <p:extLst>
      <p:ext uri="{BB962C8B-B14F-4D97-AF65-F5344CB8AC3E}">
        <p14:creationId xmlns:p14="http://schemas.microsoft.com/office/powerpoint/2010/main" val="263513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Recruiting and Retaining are opportunities to leverage company culture.  Why did you, or your employees, go after and accept a position at your company, and what makes you or them, stay?  In today’s tight job market, employers need to recognize the importance of company culture in recruiting and retaining.  A positive Company culture can improve employee referrals; happy satisfied employees tell their friends and network how much they enjoy their job and what great place it is to work!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27DAB-855E-48B2-91A3-6ABD392C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72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Jennifer Caceres, from </a:t>
            </a:r>
            <a:r>
              <a:rPr lang="en-US" dirty="0" err="1"/>
              <a:t>Ozinga</a:t>
            </a:r>
            <a:r>
              <a:rPr lang="en-US" dirty="0"/>
              <a:t>, who spoke this morning.  This is a marketing video but provides some insight into culture at </a:t>
            </a:r>
            <a:r>
              <a:rPr lang="en-US" dirty="0" err="1"/>
              <a:t>Ozinga</a:t>
            </a:r>
            <a:r>
              <a:rPr lang="en-US" dirty="0"/>
              <a:t>.</a:t>
            </a:r>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309A2A5C-8131-45EC-8575-AF9520D6196A}" type="slidenum">
              <a:rPr lang="en-US" smtClean="0"/>
              <a:t>15</a:t>
            </a:fld>
            <a:endParaRPr lang="en-US"/>
          </a:p>
        </p:txBody>
      </p:sp>
    </p:spTree>
    <p:extLst>
      <p:ext uri="{BB962C8B-B14F-4D97-AF65-F5344CB8AC3E}">
        <p14:creationId xmlns:p14="http://schemas.microsoft.com/office/powerpoint/2010/main" val="422613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 - How do you learn about company culture?</a:t>
            </a:r>
          </a:p>
          <a:p>
            <a:endParaRPr lang="en-US" dirty="0"/>
          </a:p>
          <a:p>
            <a:r>
              <a:rPr lang="en-US" dirty="0"/>
              <a:t>Media, Current and Former employees, suppliers and subcontractors, company websites give information (that they company wants you to know – values, mission), Glass Door or other websites where current and former employees can rate and review companies.</a:t>
            </a:r>
          </a:p>
          <a:p>
            <a:endParaRPr lang="en-US" dirty="0"/>
          </a:p>
          <a:p>
            <a:endParaRPr lang="en-US" dirty="0"/>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EAC27DAB-855E-48B2-91A3-6ABD392C590D}" type="slidenum">
              <a:rPr lang="en-US" smtClean="0"/>
              <a:t>16</a:t>
            </a:fld>
            <a:endParaRPr lang="en-US" dirty="0"/>
          </a:p>
        </p:txBody>
      </p:sp>
    </p:spTree>
    <p:extLst>
      <p:ext uri="{BB962C8B-B14F-4D97-AF65-F5344CB8AC3E}">
        <p14:creationId xmlns:p14="http://schemas.microsoft.com/office/powerpoint/2010/main" val="77881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information on Glassdoor one very favorable outlook  and the other more neutral.  These are helpful when researching companies and trying to determine their culture.  Do these rating and reviews align with the values of the company? Probably most effective to use them to inform questions you might ask in an interview situation.  </a:t>
            </a:r>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309A2A5C-8131-45EC-8575-AF9520D6196A}" type="slidenum">
              <a:rPr lang="en-US" smtClean="0"/>
              <a:t>17</a:t>
            </a:fld>
            <a:endParaRPr lang="en-US"/>
          </a:p>
        </p:txBody>
      </p:sp>
    </p:spTree>
    <p:extLst>
      <p:ext uri="{BB962C8B-B14F-4D97-AF65-F5344CB8AC3E}">
        <p14:creationId xmlns:p14="http://schemas.microsoft.com/office/powerpoint/2010/main" val="1422181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Company culture must be tended and nurtured liked a garden. Can’t control everything, but can be intentional about creating culture, and creating alignment around the culture.</a:t>
            </a:r>
          </a:p>
          <a:p>
            <a:endParaRPr lang="en-US" dirty="0"/>
          </a:p>
          <a:p>
            <a:r>
              <a:rPr lang="en-US" dirty="0"/>
              <a:t>“Walk the talk” on company values and keep them at the core of all they do </a:t>
            </a:r>
          </a:p>
          <a:p>
            <a:r>
              <a:rPr lang="en-US" dirty="0"/>
              <a:t>Stories become legends that are shared over time and inform the culture – good and bad</a:t>
            </a:r>
          </a:p>
          <a:p>
            <a:r>
              <a:rPr lang="en-US" dirty="0"/>
              <a:t>Look to and honor the past to protect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few companies are intentional about their culture – just let it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company must define it’s culture or it will define itself – and likely not in a positive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worked at a Corporation for many years that had a very “nice” culture – in fact new employees would often say, Wow! Everyone here is </a:t>
            </a:r>
            <a:r>
              <a:rPr lang="en-US" dirty="0" err="1"/>
              <a:t>soooo</a:t>
            </a:r>
            <a:r>
              <a:rPr lang="en-US" dirty="0"/>
              <a:t> nice.  While many people were very nice, there was also a strong culture of passive/aggressive behavior.  People were nice to your face and often said something entirely different behind your back, or pledged their support but didn’t follow through.  People were not honest and it starts to create a culture of distrust, it can start in a team, but can become pervasive to the company, especially if leadership demonstrates this behavior as well.</a:t>
            </a:r>
          </a:p>
          <a:p>
            <a:endParaRPr lang="en-US" dirty="0"/>
          </a:p>
          <a:p>
            <a:endParaRPr lang="en-US" dirty="0"/>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309A2A5C-8131-45EC-8575-AF9520D6196A}" type="slidenum">
              <a:rPr lang="en-US" smtClean="0"/>
              <a:t>18</a:t>
            </a:fld>
            <a:endParaRPr lang="en-US"/>
          </a:p>
        </p:txBody>
      </p:sp>
    </p:spTree>
    <p:extLst>
      <p:ext uri="{BB962C8B-B14F-4D97-AF65-F5344CB8AC3E}">
        <p14:creationId xmlns:p14="http://schemas.microsoft.com/office/powerpoint/2010/main" val="94411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to help improve our own company culture?</a:t>
            </a:r>
          </a:p>
          <a:p>
            <a:endParaRPr lang="en-US" dirty="0"/>
          </a:p>
          <a:p>
            <a:r>
              <a:rPr lang="en-US" dirty="0"/>
              <a:t>We all have the power to change company culture for the better, regardless of position.</a:t>
            </a:r>
          </a:p>
          <a:p>
            <a:r>
              <a:rPr lang="en-US" dirty="0"/>
              <a:t>Sometimes we have to have the courage to speak up for what we believe, and help make it better.</a:t>
            </a:r>
          </a:p>
          <a:p>
            <a:endParaRPr lang="en-US" dirty="0"/>
          </a:p>
          <a:p>
            <a:r>
              <a:rPr lang="en-US" dirty="0"/>
              <a:t>Be self aware, aware of your behavior and affect on others: How are you contributing to the culture? Positive or Negative?</a:t>
            </a:r>
          </a:p>
          <a:p>
            <a:r>
              <a:rPr lang="en-US" dirty="0"/>
              <a:t>Be proactive in promoting diversity, and creating a culture that values everyone.</a:t>
            </a:r>
          </a:p>
          <a:p>
            <a:r>
              <a:rPr lang="en-US" dirty="0"/>
              <a:t>We can help create workplaces that reflect our values, and are places we really </a:t>
            </a:r>
            <a:r>
              <a:rPr lang="en-US" i="1" dirty="0"/>
              <a:t>want</a:t>
            </a:r>
            <a:r>
              <a:rPr lang="en-US" dirty="0"/>
              <a:t> to work.  Places where work has meaning.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be sure we are cultivating culture where employees feel inspired and motivated; where employees are happy and feel they are an integral part of the company’s success. </a:t>
            </a:r>
          </a:p>
          <a:p>
            <a:endParaRPr lang="en-US" dirty="0"/>
          </a:p>
          <a:p>
            <a:pPr defTabSz="942289">
              <a:defRPr/>
            </a:pPr>
            <a:r>
              <a:rPr lang="en-US" dirty="0"/>
              <a:t>There is no shortcut to good company culture, it is intentionally crafted and takes work to maintain,  and it is critical for attracting and retaining a great team.  Construction is an industry that appeals to many, the tangibility of the final product is attractive, and it is company culture that will ultimately persuade employees to stay. </a:t>
            </a:r>
          </a:p>
          <a:p>
            <a:endParaRPr lang="en-US" dirty="0"/>
          </a:p>
        </p:txBody>
      </p:sp>
      <p:sp>
        <p:nvSpPr>
          <p:cNvPr id="4" name="Slide Number Placeholder 3"/>
          <p:cNvSpPr>
            <a:spLocks noGrp="1"/>
          </p:cNvSpPr>
          <p:nvPr>
            <p:ph type="sldNum" sz="quarter" idx="10"/>
          </p:nvPr>
        </p:nvSpPr>
        <p:spPr/>
        <p:txBody>
          <a:bodyPr/>
          <a:lstStyle/>
          <a:p>
            <a:fld id="{EAC27DAB-855E-48B2-91A3-6ABD392C590D}" type="slidenum">
              <a:rPr lang="en-US" smtClean="0"/>
              <a:t>19</a:t>
            </a:fld>
            <a:endParaRPr lang="en-US"/>
          </a:p>
        </p:txBody>
      </p:sp>
    </p:spTree>
    <p:extLst>
      <p:ext uri="{BB962C8B-B14F-4D97-AF65-F5344CB8AC3E}">
        <p14:creationId xmlns:p14="http://schemas.microsoft.com/office/powerpoint/2010/main" val="2315038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Hays Recruiting issued a report based on data they collected from over 2100 people across 16 different industries (including construction), multiple generations, and all levels within organizations.  The report titled, “What People Want, Job Satisfaction Takes More Than Just a Paycheck”, found…  </a:t>
            </a:r>
          </a:p>
          <a:p>
            <a:pPr marL="176679" indent="-176679" defTabSz="942289">
              <a:buFont typeface="Arial" panose="020B0604020202020204" pitchFamily="34" charset="0"/>
              <a:buChar char="•"/>
              <a:defRPr/>
            </a:pPr>
            <a:r>
              <a:rPr lang="en-US" dirty="0"/>
              <a:t>Salary is most important factor in accepting a job offer or staying in a current role – 80% say they are prepared to leave their current position for the right offer</a:t>
            </a:r>
          </a:p>
          <a:p>
            <a:pPr marL="176679" indent="-176679" defTabSz="942289">
              <a:buFont typeface="Arial" panose="020B0604020202020204" pitchFamily="34" charset="0"/>
              <a:buChar char="•"/>
              <a:defRPr/>
            </a:pPr>
            <a:r>
              <a:rPr lang="en-US" dirty="0"/>
              <a:t>Company Culture is #2 most important factor – Company culture is the main reason people would consider leaving their current role, </a:t>
            </a:r>
          </a:p>
          <a:p>
            <a:pPr marL="647824" lvl="1" indent="-176679" defTabSz="942289">
              <a:buFont typeface="Arial" panose="020B0604020202020204" pitchFamily="34" charset="0"/>
              <a:buChar char="•"/>
              <a:defRPr/>
            </a:pPr>
            <a:r>
              <a:rPr lang="en-US" dirty="0"/>
              <a:t>Across every demographic, top 4 elements of good company culture are the same: open communication, work-life balance, strong leadership, and company values – 90% say open communication is the most important aspect of good culture.</a:t>
            </a:r>
          </a:p>
          <a:p>
            <a:pPr marL="176679" indent="-176679" defTabSz="942289">
              <a:buFont typeface="Arial" panose="020B0604020202020204" pitchFamily="34" charset="0"/>
              <a:buChar char="•"/>
              <a:defRPr/>
            </a:pPr>
            <a:r>
              <a:rPr lang="en-US" dirty="0"/>
              <a:t>While salary was found </a:t>
            </a:r>
            <a:r>
              <a:rPr lang="en-US"/>
              <a:t>to the biggest factor </a:t>
            </a:r>
            <a:r>
              <a:rPr lang="en-US" dirty="0"/>
              <a:t>in accepting a role, Employees are looking for more of a total package of competitive compensation which includes clear career growth opportunities, a great culture, and benefits that support their goals, while perks such as free food, onsite recreational activities, are considered the “cherry on top” or a bonus, not the core desires of the American workforce.</a:t>
            </a:r>
          </a:p>
          <a:p>
            <a:endParaRPr lang="en-US" dirty="0"/>
          </a:p>
        </p:txBody>
      </p:sp>
      <p:sp>
        <p:nvSpPr>
          <p:cNvPr id="4" name="Slide Number Placeholder 3"/>
          <p:cNvSpPr>
            <a:spLocks noGrp="1"/>
          </p:cNvSpPr>
          <p:nvPr>
            <p:ph type="sldNum" sz="quarter" idx="10"/>
          </p:nvPr>
        </p:nvSpPr>
        <p:spPr/>
        <p:txBody>
          <a:bodyPr/>
          <a:lstStyle/>
          <a:p>
            <a:fld id="{EAC27DAB-855E-48B2-91A3-6ABD392C590D}" type="slidenum">
              <a:rPr lang="en-US" smtClean="0"/>
              <a:t>2</a:t>
            </a:fld>
            <a:endParaRPr lang="en-US"/>
          </a:p>
        </p:txBody>
      </p:sp>
    </p:spTree>
    <p:extLst>
      <p:ext uri="{BB962C8B-B14F-4D97-AF65-F5344CB8AC3E}">
        <p14:creationId xmlns:p14="http://schemas.microsoft.com/office/powerpoint/2010/main" val="1681120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27DAB-855E-48B2-91A3-6ABD392C590D}" type="slidenum">
              <a:rPr lang="en-US" smtClean="0"/>
              <a:t>20</a:t>
            </a:fld>
            <a:endParaRPr lang="en-US"/>
          </a:p>
        </p:txBody>
      </p:sp>
    </p:spTree>
    <p:extLst>
      <p:ext uri="{BB962C8B-B14F-4D97-AF65-F5344CB8AC3E}">
        <p14:creationId xmlns:p14="http://schemas.microsoft.com/office/powerpoint/2010/main" val="28775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Simon Sinek, author of Start with Why, is quoted as saying…  This is the essence of cultural fit.  Feeling like you belong, excited to be part of something bigger than just your role, feel pride in the company and what you do, feel like what you do matters and makes a difference to others, and you feel confident being who you are and bringing your whole self to work.  Your values align with the company values. You feel as though what you do matters, that you are an integral part of the companies success This is cultural fit.</a:t>
            </a:r>
          </a:p>
          <a:p>
            <a:endParaRPr lang="en-US" dirty="0"/>
          </a:p>
          <a:p>
            <a:pPr marL="0" indent="0">
              <a:buFont typeface="Arial" panose="020B0604020202020204" pitchFamily="34" charset="0"/>
              <a:buNone/>
            </a:pPr>
            <a:r>
              <a:rPr lang="en-US" dirty="0"/>
              <a:t>In keeping with our Survivor theme – FIND YOUR TRIBE! </a:t>
            </a:r>
          </a:p>
          <a:p>
            <a:endParaRPr lang="en-US" dirty="0"/>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309A2A5C-8131-45EC-8575-AF9520D6196A}" type="slidenum">
              <a:rPr lang="en-US" smtClean="0"/>
              <a:t>21</a:t>
            </a:fld>
            <a:endParaRPr lang="en-US" dirty="0"/>
          </a:p>
        </p:txBody>
      </p:sp>
    </p:spTree>
    <p:extLst>
      <p:ext uri="{BB962C8B-B14F-4D97-AF65-F5344CB8AC3E}">
        <p14:creationId xmlns:p14="http://schemas.microsoft.com/office/powerpoint/2010/main" val="2978131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attention today, any questions?  </a:t>
            </a:r>
          </a:p>
          <a:p>
            <a:r>
              <a:rPr lang="en-US" dirty="0"/>
              <a:t>If you enjoyed our presentation please follow Constructing Opportunity, LLC </a:t>
            </a:r>
            <a:r>
              <a:rPr lang="en-US"/>
              <a:t>on LinkedIn</a:t>
            </a:r>
            <a:endParaRPr lang="en-US" dirty="0"/>
          </a:p>
        </p:txBody>
      </p:sp>
      <p:sp>
        <p:nvSpPr>
          <p:cNvPr id="4" name="Slide Number Placeholder 3"/>
          <p:cNvSpPr>
            <a:spLocks noGrp="1"/>
          </p:cNvSpPr>
          <p:nvPr>
            <p:ph type="sldNum" sz="quarter" idx="10"/>
          </p:nvPr>
        </p:nvSpPr>
        <p:spPr>
          <a:xfrm>
            <a:off x="4315037" y="9400633"/>
            <a:ext cx="3301082" cy="496577"/>
          </a:xfrm>
          <a:prstGeom prst="rect">
            <a:avLst/>
          </a:prstGeom>
        </p:spPr>
        <p:txBody>
          <a:bodyPr/>
          <a:lstStyle/>
          <a:p>
            <a:fld id="{309A2A5C-8131-45EC-8575-AF9520D6196A}" type="slidenum">
              <a:rPr lang="en-US" smtClean="0"/>
              <a:t>22</a:t>
            </a:fld>
            <a:endParaRPr lang="en-US"/>
          </a:p>
        </p:txBody>
      </p:sp>
    </p:spTree>
    <p:extLst>
      <p:ext uri="{BB962C8B-B14F-4D97-AF65-F5344CB8AC3E}">
        <p14:creationId xmlns:p14="http://schemas.microsoft.com/office/powerpoint/2010/main" val="261979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company culture is the #2 reason people state for leaving their jobs…How important is culture to employees in the construction industry? The same report by Hays recruiting found that in construction…</a:t>
            </a:r>
          </a:p>
          <a:p>
            <a:pPr marL="176679" indent="-176679">
              <a:buFont typeface="Arial" panose="020B0604020202020204" pitchFamily="34" charset="0"/>
              <a:buChar char="•"/>
            </a:pPr>
            <a:r>
              <a:rPr lang="en-US" u="sng" dirty="0"/>
              <a:t>Culture is the main reason</a:t>
            </a:r>
            <a:r>
              <a:rPr lang="en-US" dirty="0"/>
              <a:t> given for leaving a current role, 34% list culture as main motivator, and 47% of active job seekers say it is the reason they are leaving their current role</a:t>
            </a:r>
          </a:p>
          <a:p>
            <a:pPr marL="182068" indent="-182068">
              <a:buFont typeface="Arial" panose="020B0604020202020204" pitchFamily="34" charset="0"/>
              <a:buChar char="•"/>
            </a:pPr>
            <a:r>
              <a:rPr lang="en-US" dirty="0"/>
              <a:t>Construction industry employees rate Company values 20% more important than other functions, which seems to indicate they are looking for a company that aligns with their own values, somewhere they feel they “fit”.</a:t>
            </a:r>
          </a:p>
          <a:p>
            <a:pPr marL="182068" indent="-182068" defTabSz="971029">
              <a:buFont typeface="Arial" panose="020B0604020202020204" pitchFamily="34" charset="0"/>
              <a:buChar char="•"/>
              <a:defRPr/>
            </a:pPr>
            <a:r>
              <a:rPr lang="en-US" dirty="0"/>
              <a:t>Construction professionals rate working with the right team and strong leadership higher than the average of other functions.</a:t>
            </a:r>
          </a:p>
          <a:p>
            <a:pPr marL="176679" indent="-176679">
              <a:buFont typeface="Arial" panose="020B0604020202020204" pitchFamily="34" charset="0"/>
              <a:buChar char="•"/>
            </a:pPr>
            <a:r>
              <a:rPr lang="en-US" dirty="0"/>
              <a:t>Great benefits factor very high for a good company culture, in the construction industry</a:t>
            </a:r>
          </a:p>
          <a:p>
            <a:pPr marL="176679" indent="-176679" defTabSz="942289">
              <a:buFont typeface="Arial" panose="020B0604020202020204" pitchFamily="34" charset="0"/>
              <a:buChar char="•"/>
              <a:defRPr/>
            </a:pPr>
            <a:r>
              <a:rPr lang="en-US" dirty="0"/>
              <a:t>Across generations, millennials, gen x, and boomers, all agree that company culture is important in the construction industry</a:t>
            </a:r>
          </a:p>
          <a:p>
            <a:endParaRPr lang="en-US" dirty="0"/>
          </a:p>
        </p:txBody>
      </p:sp>
      <p:sp>
        <p:nvSpPr>
          <p:cNvPr id="4" name="Slide Number Placeholder 3"/>
          <p:cNvSpPr>
            <a:spLocks noGrp="1"/>
          </p:cNvSpPr>
          <p:nvPr>
            <p:ph type="sldNum" sz="quarter" idx="10"/>
          </p:nvPr>
        </p:nvSpPr>
        <p:spPr>
          <a:xfrm>
            <a:off x="4166508" y="9155840"/>
            <a:ext cx="3187455" cy="483647"/>
          </a:xfrm>
          <a:prstGeom prst="rect">
            <a:avLst/>
          </a:prstGeom>
        </p:spPr>
        <p:txBody>
          <a:bodyPr/>
          <a:lstStyle/>
          <a:p>
            <a:fld id="{309A2A5C-8131-45EC-8575-AF9520D6196A}" type="slidenum">
              <a:rPr lang="en-US" smtClean="0"/>
              <a:t>3</a:t>
            </a:fld>
            <a:endParaRPr lang="en-US" dirty="0"/>
          </a:p>
        </p:txBody>
      </p:sp>
    </p:spTree>
    <p:extLst>
      <p:ext uri="{BB962C8B-B14F-4D97-AF65-F5344CB8AC3E}">
        <p14:creationId xmlns:p14="http://schemas.microsoft.com/office/powerpoint/2010/main" val="373700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prstClr val="black"/>
                </a:solidFill>
              </a:rPr>
              <a:t>So we have data that says culture is important.  But…what do we mean by Company Culture? What is it?</a:t>
            </a:r>
          </a:p>
          <a:p>
            <a:pPr>
              <a:defRPr/>
            </a:pPr>
            <a:endParaRPr lang="en-US" dirty="0">
              <a:solidFill>
                <a:prstClr val="black"/>
              </a:solidFill>
            </a:endParaRPr>
          </a:p>
          <a:p>
            <a:pPr marL="176679" indent="-176679">
              <a:buFont typeface="Arial" panose="020B0604020202020204" pitchFamily="34" charset="0"/>
              <a:buChar char="•"/>
            </a:pPr>
            <a:r>
              <a:rPr lang="en-US" dirty="0">
                <a:solidFill>
                  <a:prstClr val="black"/>
                </a:solidFill>
              </a:rPr>
              <a:t>In its most basic form: culture refers to the values and attitudes of employees in the business or organization. </a:t>
            </a:r>
            <a:r>
              <a:rPr lang="en-US" dirty="0"/>
              <a:t>The formal and informal values, behaviors, and beliefs practiced in an organization. The norms or “How things get done” “The rules of the game”</a:t>
            </a:r>
          </a:p>
          <a:p>
            <a:endParaRPr lang="en-US" dirty="0">
              <a:solidFill>
                <a:prstClr val="black"/>
              </a:solidFill>
            </a:endParaRPr>
          </a:p>
          <a:p>
            <a:pPr>
              <a:defRPr/>
            </a:pPr>
            <a:r>
              <a:rPr lang="en-US" dirty="0">
                <a:solidFill>
                  <a:prstClr val="black"/>
                </a:solidFill>
              </a:rPr>
              <a:t>Executive Coach and Author, Peter Ashworth says, “A company’s culture is the only truly unique identifier. It is like a finger print, it may be similar to others, but is uniquely distinct to your business. Everything else (products, strategies, marketing, even innovations) can be replicated, but the only truly unique identifiers are the values and norms of the organization – its culture, or personality.”  </a:t>
            </a:r>
          </a:p>
          <a:p>
            <a:pPr>
              <a:defRPr/>
            </a:pPr>
            <a:endParaRPr lang="en-US" dirty="0">
              <a:solidFill>
                <a:prstClr val="black"/>
              </a:solidFill>
            </a:endParaRPr>
          </a:p>
          <a:p>
            <a:pPr>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EAC27DAB-855E-48B2-91A3-6ABD392C590D}" type="slidenum">
              <a:rPr lang="en-US" smtClean="0"/>
              <a:t>4</a:t>
            </a:fld>
            <a:endParaRPr lang="en-US"/>
          </a:p>
        </p:txBody>
      </p:sp>
    </p:spTree>
    <p:extLst>
      <p:ext uri="{BB962C8B-B14F-4D97-AF65-F5344CB8AC3E}">
        <p14:creationId xmlns:p14="http://schemas.microsoft.com/office/powerpoint/2010/main" val="118443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How would you define your company culture? Can you describe it? Is it recognizable to others; your employees, your customers, your competitors?</a:t>
            </a:r>
          </a:p>
          <a:p>
            <a:endParaRPr lang="en-US" dirty="0"/>
          </a:p>
          <a:p>
            <a:pPr defTabSz="942289">
              <a:defRPr/>
            </a:pPr>
            <a:r>
              <a:rPr lang="en-US" dirty="0">
                <a:solidFill>
                  <a:prstClr val="black"/>
                </a:solidFill>
              </a:rPr>
              <a:t>In the construction industry company culture may be what distinguishes a GC or sub, from others.  What are you known for, what does your company stand for?</a:t>
            </a:r>
            <a:endParaRPr lang="en-US" dirty="0"/>
          </a:p>
          <a:p>
            <a:endParaRPr lang="en-US" dirty="0"/>
          </a:p>
        </p:txBody>
      </p:sp>
      <p:sp>
        <p:nvSpPr>
          <p:cNvPr id="4" name="Slide Number Placeholder 3"/>
          <p:cNvSpPr>
            <a:spLocks noGrp="1"/>
          </p:cNvSpPr>
          <p:nvPr>
            <p:ph type="sldNum" sz="quarter" idx="10"/>
          </p:nvPr>
        </p:nvSpPr>
        <p:spPr/>
        <p:txBody>
          <a:bodyPr/>
          <a:lstStyle/>
          <a:p>
            <a:fld id="{EAC27DAB-855E-48B2-91A3-6ABD392C590D}" type="slidenum">
              <a:rPr lang="en-US" smtClean="0"/>
              <a:t>5</a:t>
            </a:fld>
            <a:endParaRPr lang="en-US"/>
          </a:p>
        </p:txBody>
      </p:sp>
    </p:spTree>
    <p:extLst>
      <p:ext uri="{BB962C8B-B14F-4D97-AF65-F5344CB8AC3E}">
        <p14:creationId xmlns:p14="http://schemas.microsoft.com/office/powerpoint/2010/main" val="200120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 A strong company culture can drive better company performance, but it can just as easily impede change and innovation, paralyze decision making, and demotivate employees. This is true because a strong culture can be restrictive, overbearing, and mired in “the way we have always done things” and not open to new ways of doing things and evolving the business over time. </a:t>
            </a:r>
          </a:p>
          <a:p>
            <a:pPr defTabSz="942289">
              <a:defRPr/>
            </a:pPr>
            <a:r>
              <a:rPr lang="en-US" dirty="0"/>
              <a:t>There has to be enough balance and flexibility that employees understand and embrace the culture, but are not crippled by it in doing their jobs.  There should be a few core values that really guide all the actions of the company from hiring to how customers are served. Those values must be clearly articulated and demonstrated by leadership, or the rest of the company will most certainly </a:t>
            </a:r>
            <a:r>
              <a:rPr lang="en-US" u="sng" dirty="0"/>
              <a:t>not</a:t>
            </a:r>
            <a:r>
              <a:rPr lang="en-US" dirty="0"/>
              <a:t> buy-in.  </a:t>
            </a:r>
          </a:p>
        </p:txBody>
      </p:sp>
      <p:sp>
        <p:nvSpPr>
          <p:cNvPr id="4" name="Slide Number Placeholder 3"/>
          <p:cNvSpPr>
            <a:spLocks noGrp="1"/>
          </p:cNvSpPr>
          <p:nvPr>
            <p:ph type="sldNum" sz="quarter" idx="10"/>
          </p:nvPr>
        </p:nvSpPr>
        <p:spPr>
          <a:xfrm>
            <a:off x="4166508" y="9155840"/>
            <a:ext cx="3187455" cy="483647"/>
          </a:xfrm>
          <a:prstGeom prst="rect">
            <a:avLst/>
          </a:prstGeom>
        </p:spPr>
        <p:txBody>
          <a:bodyPr/>
          <a:lstStyle/>
          <a:p>
            <a:fld id="{309A2A5C-8131-45EC-8575-AF9520D6196A}" type="slidenum">
              <a:rPr lang="en-US" smtClean="0"/>
              <a:t>6</a:t>
            </a:fld>
            <a:endParaRPr lang="en-US" dirty="0"/>
          </a:p>
        </p:txBody>
      </p:sp>
    </p:spTree>
    <p:extLst>
      <p:ext uri="{BB962C8B-B14F-4D97-AF65-F5344CB8AC3E}">
        <p14:creationId xmlns:p14="http://schemas.microsoft.com/office/powerpoint/2010/main" val="80165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09B163E-4995-4F0E-9C00-BE05511244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F344EA-096C-4D9E-9DB8-EACDA24F3E92}"/>
              </a:ext>
            </a:extLst>
          </p:cNvPr>
          <p:cNvSpPr>
            <a:spLocks noGrp="1"/>
          </p:cNvSpPr>
          <p:nvPr>
            <p:ph type="body" idx="1"/>
          </p:nvPr>
        </p:nvSpPr>
        <p:spPr/>
        <p:txBody>
          <a:bodyPr>
            <a:normAutofit/>
          </a:bodyPr>
          <a:lstStyle/>
          <a:p>
            <a:pPr>
              <a:defRPr/>
            </a:pPr>
            <a:r>
              <a:rPr lang="en-US" dirty="0">
                <a:solidFill>
                  <a:prstClr val="black"/>
                </a:solidFill>
              </a:rPr>
              <a:t>In order to work well with any organization it is important to understand their company culture. This cartoon is a great way to show that just because a company culture is strong does not mean that it is understood, or even a good culture!</a:t>
            </a:r>
          </a:p>
          <a:p>
            <a:pPr>
              <a:defRPr/>
            </a:pPr>
            <a:endParaRPr lang="en-US" dirty="0">
              <a:solidFill>
                <a:prstClr val="black"/>
              </a:solidFill>
            </a:endParaRPr>
          </a:p>
          <a:p>
            <a:pPr>
              <a:defRPr/>
            </a:pPr>
            <a:endParaRPr lang="en-US" sz="2000" dirty="0">
              <a:solidFill>
                <a:prstClr val="black"/>
              </a:solidFill>
            </a:endParaRPr>
          </a:p>
          <a:p>
            <a:pPr eaLnBrk="1" hangingPunct="1">
              <a:defRPr/>
            </a:pPr>
            <a:endParaRPr lang="en-US" dirty="0"/>
          </a:p>
        </p:txBody>
      </p:sp>
      <p:sp>
        <p:nvSpPr>
          <p:cNvPr id="4" name="Slide Number Placeholder 3">
            <a:extLst>
              <a:ext uri="{FF2B5EF4-FFF2-40B4-BE49-F238E27FC236}">
                <a16:creationId xmlns:a16="http://schemas.microsoft.com/office/drawing/2014/main" id="{6ED8F957-A6A8-4BB3-99EC-C2789BAE4CEC}"/>
              </a:ext>
            </a:extLst>
          </p:cNvPr>
          <p:cNvSpPr>
            <a:spLocks noGrp="1"/>
          </p:cNvSpPr>
          <p:nvPr>
            <p:ph type="sldNum" sz="quarter" idx="5"/>
          </p:nvPr>
        </p:nvSpPr>
        <p:spPr>
          <a:xfrm>
            <a:off x="4166508" y="9155840"/>
            <a:ext cx="3187455" cy="483647"/>
          </a:xfrm>
          <a:prstGeom prst="rect">
            <a:avLst/>
          </a:prstGeom>
        </p:spPr>
        <p:txBody>
          <a:bodyPr/>
          <a:lstStyle/>
          <a:p>
            <a:pPr>
              <a:defRPr/>
            </a:pPr>
            <a:fld id="{08BDCFF2-4DBF-46FF-8725-97E508185D2F}" type="slidenum">
              <a:rPr lang="en-US" smtClean="0"/>
              <a:pPr>
                <a:defRPr/>
              </a:pPr>
              <a:t>7</a:t>
            </a:fld>
            <a:endParaRPr lang="en-US" dirty="0"/>
          </a:p>
        </p:txBody>
      </p:sp>
    </p:spTree>
    <p:extLst>
      <p:ext uri="{BB962C8B-B14F-4D97-AF65-F5344CB8AC3E}">
        <p14:creationId xmlns:p14="http://schemas.microsoft.com/office/powerpoint/2010/main" val="151669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992">
              <a:defRPr/>
            </a:pPr>
            <a:r>
              <a:rPr lang="en-US" dirty="0"/>
              <a:t>Author, John Coleman identifies “6 common components of a great corporate culture” in a </a:t>
            </a:r>
            <a:r>
              <a:rPr lang="en-US" dirty="0" err="1"/>
              <a:t>Harrvard</a:t>
            </a:r>
            <a:r>
              <a:rPr lang="en-US" dirty="0"/>
              <a:t> Business Review article.</a:t>
            </a:r>
          </a:p>
          <a:p>
            <a:pPr marL="176673" indent="-176673" defTabSz="970992">
              <a:buFont typeface="Arial" panose="020B0604020202020204" pitchFamily="34" charset="0"/>
              <a:buChar char="•"/>
              <a:defRPr/>
            </a:pPr>
            <a:r>
              <a:rPr lang="en-US" dirty="0"/>
              <a:t>Vision – a vision or mission statement that orients every decision employees make – foundational element of culture</a:t>
            </a:r>
          </a:p>
          <a:p>
            <a:pPr marL="176673" indent="-176673" defTabSz="970992">
              <a:buFont typeface="Arial" panose="020B0604020202020204" pitchFamily="34" charset="0"/>
              <a:buChar char="•"/>
              <a:defRPr/>
            </a:pPr>
            <a:r>
              <a:rPr lang="en-US" dirty="0"/>
              <a:t>Values – values are the core of a company’s culture.  These guide the behaviors and mindsets needed to achieve the vision. These need to be authentic, not just words posted on the wall or the back of a business card.</a:t>
            </a:r>
          </a:p>
          <a:p>
            <a:pPr marL="176673" indent="-176673" defTabSz="970992">
              <a:buFont typeface="Arial" panose="020B0604020202020204" pitchFamily="34" charset="0"/>
              <a:buChar char="•"/>
              <a:defRPr/>
            </a:pPr>
            <a:r>
              <a:rPr lang="en-US" dirty="0"/>
              <a:t>Practices – the actions of the company in all things they do: these actions should be informed by the values.  Review criteria, promotion practices, and the daily operating principles.</a:t>
            </a:r>
          </a:p>
          <a:p>
            <a:pPr marL="176673" indent="-176673" defTabSz="970992">
              <a:buFont typeface="Arial" panose="020B0604020202020204" pitchFamily="34" charset="0"/>
              <a:buChar char="•"/>
              <a:defRPr/>
            </a:pPr>
            <a:r>
              <a:rPr lang="en-US" dirty="0"/>
              <a:t>People – companies cannot build coherent culture without people who share or are willing to embrace the core values. People stick with cultures they like, and leave those they don’t.</a:t>
            </a:r>
          </a:p>
          <a:p>
            <a:pPr marL="176673" indent="-176673" defTabSz="970992">
              <a:buFont typeface="Arial" panose="020B0604020202020204" pitchFamily="34" charset="0"/>
              <a:buChar char="•"/>
              <a:defRPr/>
            </a:pPr>
            <a:r>
              <a:rPr lang="en-US" dirty="0"/>
              <a:t>Narrative – an organizations unique history, it’s story.  The </a:t>
            </a:r>
            <a:r>
              <a:rPr lang="en-US" dirty="0" err="1"/>
              <a:t>ablity</a:t>
            </a:r>
            <a:r>
              <a:rPr lang="en-US" dirty="0"/>
              <a:t> to identify it’s history and celebrate it.  History is very powerful when identified, shaped, and retold as part of the company’s ongoing culture.  The past informs the future.</a:t>
            </a:r>
          </a:p>
          <a:p>
            <a:pPr marL="176673" indent="-176673" defTabSz="970992">
              <a:buFont typeface="Arial" panose="020B0604020202020204" pitchFamily="34" charset="0"/>
              <a:buChar char="•"/>
              <a:defRPr/>
            </a:pPr>
            <a:r>
              <a:rPr lang="en-US" dirty="0"/>
              <a:t>Place – Place shapes culture.  Geography, architecture, or aesthetic design all impact the values and behaviors of people in the workplace.</a:t>
            </a:r>
          </a:p>
          <a:p>
            <a:pPr defTabSz="970992">
              <a:defRPr/>
            </a:pPr>
            <a:endParaRPr lang="en-US" dirty="0"/>
          </a:p>
          <a:p>
            <a:pPr defTabSz="970992">
              <a:defRPr/>
            </a:pPr>
            <a:endParaRPr lang="en-US" dirty="0"/>
          </a:p>
          <a:p>
            <a:endParaRPr lang="en-US" dirty="0"/>
          </a:p>
          <a:p>
            <a:endParaRPr lang="en-US" dirty="0"/>
          </a:p>
        </p:txBody>
      </p:sp>
      <p:sp>
        <p:nvSpPr>
          <p:cNvPr id="4" name="Slide Number Placeholder 3"/>
          <p:cNvSpPr>
            <a:spLocks noGrp="1"/>
          </p:cNvSpPr>
          <p:nvPr>
            <p:ph type="sldNum" sz="quarter" idx="10"/>
          </p:nvPr>
        </p:nvSpPr>
        <p:spPr>
          <a:xfrm>
            <a:off x="4166508" y="9155839"/>
            <a:ext cx="3187455" cy="483647"/>
          </a:xfrm>
          <a:prstGeom prst="rect">
            <a:avLst/>
          </a:prstGeom>
        </p:spPr>
        <p:txBody>
          <a:bodyPr/>
          <a:lstStyle/>
          <a:p>
            <a:fld id="{EAC27DAB-855E-48B2-91A3-6ABD392C590D}" type="slidenum">
              <a:rPr lang="en-US" smtClean="0"/>
              <a:t>8</a:t>
            </a:fld>
            <a:endParaRPr lang="en-US" dirty="0"/>
          </a:p>
        </p:txBody>
      </p:sp>
    </p:spTree>
    <p:extLst>
      <p:ext uri="{BB962C8B-B14F-4D97-AF65-F5344CB8AC3E}">
        <p14:creationId xmlns:p14="http://schemas.microsoft.com/office/powerpoint/2010/main" val="81269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Why is culture important?  Why does it matter? </a:t>
            </a:r>
          </a:p>
          <a:p>
            <a:pPr eaLnBrk="1" hangingPunct="1"/>
            <a:r>
              <a:rPr lang="en-US" altLang="en-US" dirty="0"/>
              <a:t>A study conducted by researchers from Duke and Columbia business schools in which they surveyed more than 1400 CEOs and CFOs found:</a:t>
            </a:r>
          </a:p>
          <a:p>
            <a:pPr eaLnBrk="1" hangingPunct="1"/>
            <a:r>
              <a:rPr lang="en-US" dirty="0"/>
              <a:t>Overwhelmingly, the executives said that healthy corporate culture is essential for a company to thrive.</a:t>
            </a:r>
          </a:p>
          <a:p>
            <a:pPr fontAlgn="base"/>
            <a:r>
              <a:rPr lang="en-US" dirty="0"/>
              <a:t>More than 90% said that culture was important at their firms.</a:t>
            </a:r>
          </a:p>
          <a:p>
            <a:pPr fontAlgn="base"/>
            <a:r>
              <a:rPr lang="en-US" dirty="0"/>
              <a:t>92% said they believed improving their firm’s culture would improve the value of the company.</a:t>
            </a:r>
          </a:p>
          <a:p>
            <a:pPr fontAlgn="base"/>
            <a:r>
              <a:rPr lang="en-US" dirty="0"/>
              <a:t>More than 50% said corporate culture influences productivity, creativity, profitability, firm value and growth rates.</a:t>
            </a:r>
          </a:p>
          <a:p>
            <a:pPr fontAlgn="base"/>
            <a:endParaRPr lang="en-US" dirty="0"/>
          </a:p>
          <a:p>
            <a:pPr defTabSz="942289" fontAlgn="base">
              <a:defRPr/>
            </a:pPr>
            <a:r>
              <a:rPr lang="en-US" dirty="0"/>
              <a:t>Great culture leads to more productive employees which translates to bottom line results. Companies with strong culture, have better overall performance. </a:t>
            </a:r>
          </a:p>
          <a:p>
            <a:pPr fontAlgn="base"/>
            <a:endParaRPr lang="en-US" dirty="0"/>
          </a:p>
          <a:p>
            <a:endParaRPr lang="en-US" dirty="0"/>
          </a:p>
        </p:txBody>
      </p:sp>
      <p:sp>
        <p:nvSpPr>
          <p:cNvPr id="4" name="Slide Number Placeholder 3"/>
          <p:cNvSpPr>
            <a:spLocks noGrp="1"/>
          </p:cNvSpPr>
          <p:nvPr>
            <p:ph type="sldNum" sz="quarter" idx="10"/>
          </p:nvPr>
        </p:nvSpPr>
        <p:spPr>
          <a:xfrm>
            <a:off x="4166508" y="9155840"/>
            <a:ext cx="3187455" cy="483647"/>
          </a:xfrm>
          <a:prstGeom prst="rect">
            <a:avLst/>
          </a:prstGeom>
        </p:spPr>
        <p:txBody>
          <a:bodyPr/>
          <a:lstStyle/>
          <a:p>
            <a:fld id="{309A2A5C-8131-45EC-8575-AF9520D6196A}" type="slidenum">
              <a:rPr lang="en-US" smtClean="0"/>
              <a:t>9</a:t>
            </a:fld>
            <a:endParaRPr lang="en-US" dirty="0"/>
          </a:p>
        </p:txBody>
      </p:sp>
    </p:spTree>
    <p:extLst>
      <p:ext uri="{BB962C8B-B14F-4D97-AF65-F5344CB8AC3E}">
        <p14:creationId xmlns:p14="http://schemas.microsoft.com/office/powerpoint/2010/main" val="1759302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8900651" y="6057812"/>
            <a:ext cx="2258963" cy="690447"/>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2E20ED-D6DD-4AA6-ABD8-B480C2EF9C45}" type="datetime1">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1</a:t>
            </a:r>
          </a:p>
        </p:txBody>
      </p:sp>
      <p:sp>
        <p:nvSpPr>
          <p:cNvPr id="7" name="Rectangle: Rounded Corners 6"/>
          <p:cNvSpPr/>
          <p:nvPr userDrawn="1"/>
        </p:nvSpPr>
        <p:spPr>
          <a:xfrm>
            <a:off x="176982" y="176981"/>
            <a:ext cx="11877366" cy="654449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1297858" y="3513550"/>
            <a:ext cx="951762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96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D0BB84-46FD-4663-ABE8-73BB84F44610}" type="datetime1">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86265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C043E-F836-4B9D-B2D6-2BC2B423A152}" type="datetime1">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937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35842-892C-403A-9AA7-511D54B76327}" type="datetime1">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845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3FCF9F-C674-4E34-B725-9E830F5F72ED}" type="datetime1">
              <a:rPr lang="en-US" smtClean="0"/>
              <a:t>5/14/2018</a:t>
            </a:fld>
            <a:endParaRPr lang="en-US" dirty="0"/>
          </a:p>
        </p:txBody>
      </p:sp>
      <p:sp>
        <p:nvSpPr>
          <p:cNvPr id="5" name="Footer Placeholder 4"/>
          <p:cNvSpPr>
            <a:spLocks noGrp="1"/>
          </p:cNvSpPr>
          <p:nvPr>
            <p:ph type="ftr" sz="quarter" idx="11"/>
          </p:nvPr>
        </p:nvSpPr>
        <p:spPr>
          <a:xfrm>
            <a:off x="4038600" y="6356350"/>
            <a:ext cx="4114800" cy="365125"/>
          </a:xfrm>
        </p:spPr>
        <p:txBody>
          <a:bodyPr/>
          <a:lstStyle/>
          <a:p>
            <a:endParaRPr lang="en-US" dirty="0"/>
          </a:p>
        </p:txBody>
      </p:sp>
      <p:sp>
        <p:nvSpPr>
          <p:cNvPr id="6" name="Slide Number Placeholder 5"/>
          <p:cNvSpPr>
            <a:spLocks noGrp="1"/>
          </p:cNvSpPr>
          <p:nvPr>
            <p:ph type="sldNum" sz="quarter" idx="12"/>
          </p:nvPr>
        </p:nvSpPr>
        <p:spPr>
          <a:xfrm>
            <a:off x="10982632" y="6356350"/>
            <a:ext cx="1071716" cy="365124"/>
          </a:xfrm>
        </p:spPr>
        <p:txBody>
          <a:bodyPr/>
          <a:lstStyle/>
          <a:p>
            <a:fld id="{4FAB73BC-B049-4115-A692-8D63A059BFB8}"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8900651" y="6057812"/>
            <a:ext cx="2258963" cy="690447"/>
          </a:xfrm>
          <a:prstGeom prst="rect">
            <a:avLst/>
          </a:prstGeom>
        </p:spPr>
      </p:pic>
      <p:sp>
        <p:nvSpPr>
          <p:cNvPr id="7" name="Rectangle: Rounded Corners 6"/>
          <p:cNvSpPr/>
          <p:nvPr userDrawn="1"/>
        </p:nvSpPr>
        <p:spPr>
          <a:xfrm>
            <a:off x="176982" y="176981"/>
            <a:ext cx="11877366" cy="654449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60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8900651" y="6057812"/>
            <a:ext cx="2258963" cy="690447"/>
          </a:xfrm>
          <a:prstGeom prst="rect">
            <a:avLst/>
          </a:prstGeom>
        </p:spPr>
      </p:pic>
      <p:pic>
        <p:nvPicPr>
          <p:cNvPr id="6" name="Picture 5"/>
          <p:cNvPicPr>
            <a:picLocks noChangeAspect="1"/>
          </p:cNvPicPr>
          <p:nvPr userDrawn="1"/>
        </p:nvPicPr>
        <p:blipFill>
          <a:blip r:embed="rId3"/>
          <a:stretch>
            <a:fillRect/>
          </a:stretch>
        </p:blipFill>
        <p:spPr>
          <a:xfrm>
            <a:off x="160043" y="112838"/>
            <a:ext cx="11930906" cy="6608637"/>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885B71D-02EE-4FFA-B2CF-934A7145BB81}" type="datetime1">
              <a:rPr lang="en-US" smtClean="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972800" y="6356350"/>
            <a:ext cx="1088920"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282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8900651" y="6057812"/>
            <a:ext cx="2258963" cy="690447"/>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315963-D090-4E41-B7C1-CC6BCF2ED683}" type="datetime1">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894142" y="6356350"/>
            <a:ext cx="1167584" cy="365125"/>
          </a:xfrm>
        </p:spPr>
        <p:txBody>
          <a:bodyPr/>
          <a:lstStyle/>
          <a:p>
            <a:fld id="{4FAB73BC-B049-4115-A692-8D63A059BFB8}" type="slidenum">
              <a:rPr lang="en-US" smtClean="0"/>
              <a:t>‹#›</a:t>
            </a:fld>
            <a:endParaRPr lang="en-US" dirty="0"/>
          </a:p>
        </p:txBody>
      </p:sp>
      <p:sp>
        <p:nvSpPr>
          <p:cNvPr id="7" name="Rectangle: Rounded Corners 6"/>
          <p:cNvSpPr/>
          <p:nvPr userDrawn="1"/>
        </p:nvSpPr>
        <p:spPr>
          <a:xfrm>
            <a:off x="176982" y="176981"/>
            <a:ext cx="11877366" cy="654449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p:cNvCxnSpPr>
          <p:nvPr userDrawn="1"/>
        </p:nvCxnSpPr>
        <p:spPr>
          <a:xfrm>
            <a:off x="570271" y="4562475"/>
            <a:ext cx="1105145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01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457235-E746-4FC4-B939-14107B2CEAC9}" type="datetime1">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953134" y="6356350"/>
            <a:ext cx="1108583" cy="365125"/>
          </a:xfrm>
        </p:spPr>
        <p:txBody>
          <a:bodyPr/>
          <a:lstStyle/>
          <a:p>
            <a:fld id="{4FAB73BC-B049-4115-A692-8D63A059BFB8}" type="slidenum">
              <a:rPr lang="en-US" smtClean="0"/>
              <a:t>‹#›</a:t>
            </a:fld>
            <a:endParaRPr lang="en-US" dirty="0"/>
          </a:p>
        </p:txBody>
      </p:sp>
      <p:sp>
        <p:nvSpPr>
          <p:cNvPr id="9" name="Rectangle: Rounded Corners 8"/>
          <p:cNvSpPr/>
          <p:nvPr userDrawn="1"/>
        </p:nvSpPr>
        <p:spPr>
          <a:xfrm>
            <a:off x="176982" y="176981"/>
            <a:ext cx="11877366" cy="654449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90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29F82D-F281-4C0E-B348-83F668494BF6}" type="datetime1">
              <a:rPr lang="en-US" smtClean="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105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217435-476C-4B45-BD24-4303802BD5D4}" type="datetime1">
              <a:rPr lang="en-US" smtClean="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258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13A27-917C-435A-A4F7-82FBC205E406}" type="datetime1">
              <a:rPr lang="en-US" smtClean="0"/>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264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55520"/>
            <a:ext cx="3932237" cy="1600200"/>
          </a:xfrm>
          <a:solidFill>
            <a:srgbClr val="00ABEE"/>
          </a:solidFill>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55720"/>
            <a:ext cx="3932237" cy="3811588"/>
          </a:xfrm>
          <a:solidFill>
            <a:srgbClr val="00ABEE"/>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2A82219D-16BD-4104-86D6-DCDE6101C6FC}" type="datetime1">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921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stretch>
            <a:fillRect/>
          </a:stretch>
        </p:blipFill>
        <p:spPr>
          <a:xfrm>
            <a:off x="8900651" y="6057812"/>
            <a:ext cx="2258963" cy="69044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5F372-A2B0-4F3D-A687-CC7CC96203A9}" type="datetime1">
              <a:rPr lang="en-US" smtClean="0"/>
              <a:t>5/14/2018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15484" y="6356350"/>
            <a:ext cx="1265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
        <p:nvSpPr>
          <p:cNvPr id="7" name="Rectangle: Rounded Corners 6"/>
          <p:cNvSpPr/>
          <p:nvPr userDrawn="1"/>
        </p:nvSpPr>
        <p:spPr>
          <a:xfrm>
            <a:off x="176982" y="176981"/>
            <a:ext cx="11877366" cy="654449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54969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70"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TNSlOCCzmGw?rel=0"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people-equation.com/how-to-tend-your-companys-cultural-gard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Company Culture &amp; You</a:t>
            </a:r>
          </a:p>
        </p:txBody>
      </p:sp>
      <p:sp>
        <p:nvSpPr>
          <p:cNvPr id="3" name="Subtitle 2"/>
          <p:cNvSpPr>
            <a:spLocks noGrp="1"/>
          </p:cNvSpPr>
          <p:nvPr>
            <p:ph type="subTitle" idx="1"/>
          </p:nvPr>
        </p:nvSpPr>
        <p:spPr/>
        <p:txBody>
          <a:bodyPr/>
          <a:lstStyle/>
          <a:p>
            <a:r>
              <a:rPr lang="en-US" dirty="0"/>
              <a:t>Why Culture Matters</a:t>
            </a:r>
          </a:p>
        </p:txBody>
      </p:sp>
    </p:spTree>
    <p:extLst>
      <p:ext uri="{BB962C8B-B14F-4D97-AF65-F5344CB8AC3E}">
        <p14:creationId xmlns:p14="http://schemas.microsoft.com/office/powerpoint/2010/main" val="204691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pro2-bar-s3-cdn-cf1.myportfolio.com/8a154aa50af477c24c1ef415a8628deb/2dabe762-6f91-4997-a5b6-6653be5512ee_rw_600.jpg?h=5f0967e3581f0023a95eaf16d3a174d4">
            <a:extLst>
              <a:ext uri="{FF2B5EF4-FFF2-40B4-BE49-F238E27FC236}">
                <a16:creationId xmlns:a16="http://schemas.microsoft.com/office/drawing/2014/main" id="{89C4FE71-DD4D-4313-A0DB-5D7EF64EA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558" y="632758"/>
            <a:ext cx="8842884" cy="56299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1A52857-EE2F-455A-9E27-A92BDA196A68}"/>
              </a:ext>
            </a:extLst>
          </p:cNvPr>
          <p:cNvSpPr/>
          <p:nvPr/>
        </p:nvSpPr>
        <p:spPr>
          <a:xfrm>
            <a:off x="5379720" y="1035516"/>
            <a:ext cx="4312920" cy="256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b="1" dirty="0">
                <a:ln w="22225">
                  <a:solidFill>
                    <a:schemeClr val="accent2"/>
                  </a:solidFill>
                  <a:prstDash val="solid"/>
                </a:ln>
                <a:solidFill>
                  <a:schemeClr val="bg1"/>
                </a:solidFill>
              </a:rPr>
              <a:t>What Makes a Great Company Culture?</a:t>
            </a:r>
          </a:p>
        </p:txBody>
      </p:sp>
    </p:spTree>
    <p:extLst>
      <p:ext uri="{BB962C8B-B14F-4D97-AF65-F5344CB8AC3E}">
        <p14:creationId xmlns:p14="http://schemas.microsoft.com/office/powerpoint/2010/main" val="52370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29C1-7F5F-4C04-A925-79EE85B8D15C}"/>
              </a:ext>
            </a:extLst>
          </p:cNvPr>
          <p:cNvSpPr>
            <a:spLocks noGrp="1"/>
          </p:cNvSpPr>
          <p:nvPr>
            <p:ph type="title"/>
          </p:nvPr>
        </p:nvSpPr>
        <p:spPr/>
        <p:txBody>
          <a:bodyPr/>
          <a:lstStyle/>
          <a:p>
            <a:r>
              <a:rPr lang="en-US" dirty="0"/>
              <a:t>Top Work Places - Construction</a:t>
            </a:r>
          </a:p>
        </p:txBody>
      </p:sp>
      <p:sp>
        <p:nvSpPr>
          <p:cNvPr id="3" name="Content Placeholder 2">
            <a:extLst>
              <a:ext uri="{FF2B5EF4-FFF2-40B4-BE49-F238E27FC236}">
                <a16:creationId xmlns:a16="http://schemas.microsoft.com/office/drawing/2014/main" id="{DFC04082-18EC-485E-94FB-27E1CB3BD3EA}"/>
              </a:ext>
            </a:extLst>
          </p:cNvPr>
          <p:cNvSpPr>
            <a:spLocks noGrp="1"/>
          </p:cNvSpPr>
          <p:nvPr>
            <p:ph idx="1"/>
          </p:nvPr>
        </p:nvSpPr>
        <p:spPr/>
        <p:txBody>
          <a:bodyPr>
            <a:normAutofit/>
          </a:bodyPr>
          <a:lstStyle/>
          <a:p>
            <a:r>
              <a:rPr lang="en-US" dirty="0"/>
              <a:t>McHugh</a:t>
            </a:r>
          </a:p>
          <a:p>
            <a:r>
              <a:rPr lang="en-US" dirty="0"/>
              <a:t>Power Construction</a:t>
            </a:r>
          </a:p>
          <a:p>
            <a:r>
              <a:rPr lang="en-US" dirty="0"/>
              <a:t>Power Home Remodeling</a:t>
            </a:r>
          </a:p>
          <a:p>
            <a:r>
              <a:rPr lang="en-US" dirty="0"/>
              <a:t>Arco/Murray National Construction</a:t>
            </a:r>
          </a:p>
          <a:p>
            <a:r>
              <a:rPr lang="en-US" dirty="0" err="1"/>
              <a:t>Ozinga</a:t>
            </a:r>
            <a:endParaRPr lang="en-US" dirty="0"/>
          </a:p>
          <a:p>
            <a:r>
              <a:rPr lang="en-US" dirty="0"/>
              <a:t>John Burns Construction</a:t>
            </a:r>
          </a:p>
          <a:p>
            <a:r>
              <a:rPr lang="en-US" dirty="0"/>
              <a:t>Mortenson</a:t>
            </a:r>
          </a:p>
        </p:txBody>
      </p:sp>
      <p:pic>
        <p:nvPicPr>
          <p:cNvPr id="7" name="Picture 6" descr="A close up of a sign&#10;&#10;Description generated with very high confidence">
            <a:extLst>
              <a:ext uri="{FF2B5EF4-FFF2-40B4-BE49-F238E27FC236}">
                <a16:creationId xmlns:a16="http://schemas.microsoft.com/office/drawing/2014/main" id="{F028C03E-22B5-4923-B7D3-CE79E4C72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500" y="1897744"/>
            <a:ext cx="2412719" cy="4108450"/>
          </a:xfrm>
          <a:prstGeom prst="rect">
            <a:avLst/>
          </a:prstGeom>
        </p:spPr>
      </p:pic>
    </p:spTree>
    <p:extLst>
      <p:ext uri="{BB962C8B-B14F-4D97-AF65-F5344CB8AC3E}">
        <p14:creationId xmlns:p14="http://schemas.microsoft.com/office/powerpoint/2010/main" val="180646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A34619-339C-4826-85C9-8231C80CC8AF}"/>
              </a:ext>
            </a:extLst>
          </p:cNvPr>
          <p:cNvSpPr>
            <a:spLocks noGrp="1"/>
          </p:cNvSpPr>
          <p:nvPr>
            <p:ph type="title"/>
          </p:nvPr>
        </p:nvSpPr>
        <p:spPr>
          <a:xfrm>
            <a:off x="838200" y="365125"/>
            <a:ext cx="10515600" cy="785249"/>
          </a:xfrm>
          <a:noFill/>
        </p:spPr>
        <p:txBody>
          <a:bodyPr>
            <a:normAutofit/>
          </a:bodyPr>
          <a:lstStyle/>
          <a:p>
            <a:r>
              <a:rPr lang="en-US" sz="3600" dirty="0">
                <a:solidFill>
                  <a:schemeClr val="tx1"/>
                </a:solidFill>
              </a:rPr>
              <a:t>Constructions’ Unique Advantage</a:t>
            </a:r>
          </a:p>
        </p:txBody>
      </p:sp>
      <p:pic>
        <p:nvPicPr>
          <p:cNvPr id="12" name="Picture 11">
            <a:extLst>
              <a:ext uri="{FF2B5EF4-FFF2-40B4-BE49-F238E27FC236}">
                <a16:creationId xmlns:a16="http://schemas.microsoft.com/office/drawing/2014/main" id="{625838E6-495E-47B6-92B3-B2A239C27BE6}"/>
              </a:ext>
            </a:extLst>
          </p:cNvPr>
          <p:cNvPicPr>
            <a:picLocks noChangeAspect="1"/>
          </p:cNvPicPr>
          <p:nvPr/>
        </p:nvPicPr>
        <p:blipFill rotWithShape="1">
          <a:blip r:embed="rId3"/>
          <a:srcRect t="21453" b="25455"/>
          <a:stretch/>
        </p:blipFill>
        <p:spPr>
          <a:xfrm>
            <a:off x="838200" y="1690688"/>
            <a:ext cx="10515600" cy="4466264"/>
          </a:xfrm>
          <a:prstGeom prst="rect">
            <a:avLst/>
          </a:prstGeom>
          <a:noFill/>
        </p:spPr>
      </p:pic>
    </p:spTree>
    <p:extLst>
      <p:ext uri="{BB962C8B-B14F-4D97-AF65-F5344CB8AC3E}">
        <p14:creationId xmlns:p14="http://schemas.microsoft.com/office/powerpoint/2010/main" val="108829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46EA-DDF9-4DB0-ADCB-38B7FDD64CE3}"/>
              </a:ext>
            </a:extLst>
          </p:cNvPr>
          <p:cNvSpPr>
            <a:spLocks noGrp="1"/>
          </p:cNvSpPr>
          <p:nvPr>
            <p:ph type="title"/>
          </p:nvPr>
        </p:nvSpPr>
        <p:spPr/>
        <p:txBody>
          <a:bodyPr/>
          <a:lstStyle/>
          <a:p>
            <a:r>
              <a:rPr lang="en-US" dirty="0"/>
              <a:t>Culture &amp; Reputation</a:t>
            </a:r>
          </a:p>
        </p:txBody>
      </p:sp>
      <p:sp>
        <p:nvSpPr>
          <p:cNvPr id="3" name="Slide Number Placeholder 2">
            <a:extLst>
              <a:ext uri="{FF2B5EF4-FFF2-40B4-BE49-F238E27FC236}">
                <a16:creationId xmlns:a16="http://schemas.microsoft.com/office/drawing/2014/main" id="{6FEB351B-4444-41B5-968B-0A4D45617D97}"/>
              </a:ext>
            </a:extLst>
          </p:cNvPr>
          <p:cNvSpPr>
            <a:spLocks noGrp="1"/>
          </p:cNvSpPr>
          <p:nvPr>
            <p:ph type="sldNum" sz="quarter" idx="12"/>
          </p:nvPr>
        </p:nvSpPr>
        <p:spPr/>
        <p:txBody>
          <a:bodyPr/>
          <a:lstStyle/>
          <a:p>
            <a:fld id="{4FAB73BC-B049-4115-A692-8D63A059BFB8}" type="slidenum">
              <a:rPr lang="en-US" smtClean="0"/>
              <a:t>13</a:t>
            </a:fld>
            <a:endParaRPr lang="en-US" dirty="0"/>
          </a:p>
        </p:txBody>
      </p:sp>
      <p:pic>
        <p:nvPicPr>
          <p:cNvPr id="5" name="Picture 4">
            <a:extLst>
              <a:ext uri="{FF2B5EF4-FFF2-40B4-BE49-F238E27FC236}">
                <a16:creationId xmlns:a16="http://schemas.microsoft.com/office/drawing/2014/main" id="{D7FD5E40-BEB2-4B0C-AC36-4344E17A7531}"/>
              </a:ext>
            </a:extLst>
          </p:cNvPr>
          <p:cNvPicPr>
            <a:picLocks noChangeAspect="1"/>
          </p:cNvPicPr>
          <p:nvPr/>
        </p:nvPicPr>
        <p:blipFill rotWithShape="1">
          <a:blip r:embed="rId3"/>
          <a:srcRect t="11777" b="4575"/>
          <a:stretch/>
        </p:blipFill>
        <p:spPr>
          <a:xfrm>
            <a:off x="1834169" y="1482437"/>
            <a:ext cx="8071831" cy="4558146"/>
          </a:xfrm>
          <a:prstGeom prst="rect">
            <a:avLst/>
          </a:prstGeom>
        </p:spPr>
      </p:pic>
    </p:spTree>
    <p:extLst>
      <p:ext uri="{BB962C8B-B14F-4D97-AF65-F5344CB8AC3E}">
        <p14:creationId xmlns:p14="http://schemas.microsoft.com/office/powerpoint/2010/main" val="198558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employee recruitment and retention">
            <a:extLst>
              <a:ext uri="{FF2B5EF4-FFF2-40B4-BE49-F238E27FC236}">
                <a16:creationId xmlns:a16="http://schemas.microsoft.com/office/drawing/2014/main" id="{AA9E41C1-DE73-4E09-B718-C20965888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526" y="632403"/>
            <a:ext cx="7341490" cy="5194106"/>
          </a:xfrm>
          <a:prstGeom prst="rect">
            <a:avLst/>
          </a:prstGeom>
          <a:noFill/>
          <a:extLst>
            <a:ext uri="{909E8E84-426E-40DD-AFC4-6F175D3DCCD1}">
              <a14:hiddenFill xmlns:a14="http://schemas.microsoft.com/office/drawing/2010/main">
                <a:solidFill>
                  <a:srgbClr val="FFFFFF"/>
                </a:solidFill>
              </a14:hiddenFill>
            </a:ext>
          </a:extLst>
        </p:spPr>
      </p:pic>
      <p:sp>
        <p:nvSpPr>
          <p:cNvPr id="71"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C326AA-5BED-4F47-AEDF-4A8A4BC974E7}"/>
              </a:ext>
            </a:extLst>
          </p:cNvPr>
          <p:cNvSpPr>
            <a:spLocks noGrp="1"/>
          </p:cNvSpPr>
          <p:nvPr>
            <p:ph type="title"/>
          </p:nvPr>
        </p:nvSpPr>
        <p:spPr>
          <a:xfrm>
            <a:off x="1028700" y="1967266"/>
            <a:ext cx="2628900" cy="2547257"/>
          </a:xfrm>
          <a:noFill/>
        </p:spPr>
        <p:txBody>
          <a:bodyPr anchor="ctr">
            <a:normAutofit/>
          </a:bodyPr>
          <a:lstStyle/>
          <a:p>
            <a:pPr algn="ctr"/>
            <a:r>
              <a:rPr lang="en-US" sz="3600" dirty="0">
                <a:solidFill>
                  <a:srgbClr val="FFFFFF"/>
                </a:solidFill>
              </a:rPr>
              <a:t>Leverage Culture to recruit and retain</a:t>
            </a:r>
          </a:p>
        </p:txBody>
      </p:sp>
      <p:sp>
        <p:nvSpPr>
          <p:cNvPr id="3" name="Slide Number Placeholder 2">
            <a:extLst>
              <a:ext uri="{FF2B5EF4-FFF2-40B4-BE49-F238E27FC236}">
                <a16:creationId xmlns:a16="http://schemas.microsoft.com/office/drawing/2014/main" id="{4F7C6CA8-D9C2-46ED-B963-41F3F95F0CF9}"/>
              </a:ext>
            </a:extLst>
          </p:cNvPr>
          <p:cNvSpPr>
            <a:spLocks noGrp="1"/>
          </p:cNvSpPr>
          <p:nvPr>
            <p:ph type="sldNum" sz="quarter" idx="12"/>
          </p:nvPr>
        </p:nvSpPr>
        <p:spPr>
          <a:xfrm>
            <a:off x="11034184" y="6356350"/>
            <a:ext cx="51434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930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01F5EB2B-8142-424B-8BC3-1CE3D0D65DB6}"/>
              </a:ext>
            </a:extLst>
          </p:cNvPr>
          <p:cNvPicPr>
            <a:picLocks noGrp="1" noRot="1" noChangeAspect="1"/>
          </p:cNvPicPr>
          <p:nvPr>
            <p:ph idx="1"/>
            <a:videoFile r:link="rId1"/>
          </p:nvPr>
        </p:nvPicPr>
        <p:blipFill>
          <a:blip r:embed="rId4"/>
          <a:stretch>
            <a:fillRect/>
          </a:stretch>
        </p:blipFill>
        <p:spPr>
          <a:xfrm>
            <a:off x="1111044" y="412955"/>
            <a:ext cx="9976464" cy="5611761"/>
          </a:xfrm>
          <a:prstGeom prst="rect">
            <a:avLst/>
          </a:prstGeom>
        </p:spPr>
      </p:pic>
    </p:spTree>
    <p:extLst>
      <p:ext uri="{BB962C8B-B14F-4D97-AF65-F5344CB8AC3E}">
        <p14:creationId xmlns:p14="http://schemas.microsoft.com/office/powerpoint/2010/main" val="410640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06AADA-9F9F-45C7-B8B9-3F27502D14F4}"/>
              </a:ext>
            </a:extLst>
          </p:cNvPr>
          <p:cNvPicPr>
            <a:picLocks noChangeAspect="1"/>
          </p:cNvPicPr>
          <p:nvPr/>
        </p:nvPicPr>
        <p:blipFill>
          <a:blip r:embed="rId3"/>
          <a:stretch>
            <a:fillRect/>
          </a:stretch>
        </p:blipFill>
        <p:spPr>
          <a:xfrm>
            <a:off x="1897932" y="423607"/>
            <a:ext cx="8376777" cy="5584518"/>
          </a:xfrm>
          <a:prstGeom prst="rect">
            <a:avLst/>
          </a:prstGeom>
        </p:spPr>
      </p:pic>
    </p:spTree>
    <p:extLst>
      <p:ext uri="{BB962C8B-B14F-4D97-AF65-F5344CB8AC3E}">
        <p14:creationId xmlns:p14="http://schemas.microsoft.com/office/powerpoint/2010/main" val="1872441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C912AFE3-B279-4A27-B819-4C11A9D833A5}"/>
              </a:ext>
            </a:extLst>
          </p:cNvPr>
          <p:cNvPicPr>
            <a:picLocks noChangeAspect="1"/>
          </p:cNvPicPr>
          <p:nvPr/>
        </p:nvPicPr>
        <p:blipFill rotWithShape="1">
          <a:blip r:embed="rId3">
            <a:extLst>
              <a:ext uri="{28A0092B-C50C-407E-A947-70E740481C1C}">
                <a14:useLocalDpi xmlns:a14="http://schemas.microsoft.com/office/drawing/2010/main" val="0"/>
              </a:ext>
            </a:extLst>
          </a:blip>
          <a:srcRect t="17655" r="12752"/>
          <a:stretch/>
        </p:blipFill>
        <p:spPr>
          <a:xfrm>
            <a:off x="1473200" y="579120"/>
            <a:ext cx="4419600" cy="5193030"/>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9AE10AB7-82BF-447D-9127-28B167F2E874}"/>
              </a:ext>
            </a:extLst>
          </p:cNvPr>
          <p:cNvPicPr>
            <a:picLocks noChangeAspect="1"/>
          </p:cNvPicPr>
          <p:nvPr/>
        </p:nvPicPr>
        <p:blipFill rotWithShape="1">
          <a:blip r:embed="rId4">
            <a:extLst>
              <a:ext uri="{28A0092B-C50C-407E-A947-70E740481C1C}">
                <a14:useLocalDpi xmlns:a14="http://schemas.microsoft.com/office/drawing/2010/main" val="0"/>
              </a:ext>
            </a:extLst>
          </a:blip>
          <a:srcRect t="2194"/>
          <a:stretch/>
        </p:blipFill>
        <p:spPr>
          <a:xfrm>
            <a:off x="6587122" y="508000"/>
            <a:ext cx="4398377" cy="5264150"/>
          </a:xfrm>
          <a:prstGeom prst="rect">
            <a:avLst/>
          </a:prstGeom>
        </p:spPr>
      </p:pic>
    </p:spTree>
    <p:extLst>
      <p:ext uri="{BB962C8B-B14F-4D97-AF65-F5344CB8AC3E}">
        <p14:creationId xmlns:p14="http://schemas.microsoft.com/office/powerpoint/2010/main" val="344428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rab, arthropod, animal, outdoor&#10;&#10;Description generated with very high confidence">
            <a:extLst>
              <a:ext uri="{FF2B5EF4-FFF2-40B4-BE49-F238E27FC236}">
                <a16:creationId xmlns:a16="http://schemas.microsoft.com/office/drawing/2014/main" id="{B5AD3AFD-5BA3-4D89-AA4D-DB6C2A80CA8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61707" y="320040"/>
            <a:ext cx="8037699" cy="5733556"/>
          </a:xfrm>
        </p:spPr>
      </p:pic>
      <p:sp>
        <p:nvSpPr>
          <p:cNvPr id="2" name="Title 1">
            <a:extLst>
              <a:ext uri="{FF2B5EF4-FFF2-40B4-BE49-F238E27FC236}">
                <a16:creationId xmlns:a16="http://schemas.microsoft.com/office/drawing/2014/main" id="{13530D58-88CB-4533-83C6-0144D7A54CF4}"/>
              </a:ext>
            </a:extLst>
          </p:cNvPr>
          <p:cNvSpPr>
            <a:spLocks noGrp="1"/>
          </p:cNvSpPr>
          <p:nvPr>
            <p:ph type="title"/>
          </p:nvPr>
        </p:nvSpPr>
        <p:spPr>
          <a:xfrm>
            <a:off x="4455042" y="2766218"/>
            <a:ext cx="4229985" cy="1325563"/>
          </a:xfrm>
        </p:spPr>
        <p:txBody>
          <a:bodyPr>
            <a:normAutofit/>
          </a:bodyPr>
          <a:lstStyle/>
          <a:p>
            <a:r>
              <a:rPr lang="en-US" sz="5400" dirty="0">
                <a:solidFill>
                  <a:schemeClr val="bg1"/>
                </a:solidFill>
                <a:latin typeface="Lucida Handwriting" panose="03010101010101010101" pitchFamily="66" charset="0"/>
              </a:rPr>
              <a:t>Culture</a:t>
            </a:r>
          </a:p>
        </p:txBody>
      </p:sp>
    </p:spTree>
    <p:extLst>
      <p:ext uri="{BB962C8B-B14F-4D97-AF65-F5344CB8AC3E}">
        <p14:creationId xmlns:p14="http://schemas.microsoft.com/office/powerpoint/2010/main" val="387608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5897C-72FD-4CF0-8184-208543A3B9FA}"/>
              </a:ext>
            </a:extLst>
          </p:cNvPr>
          <p:cNvSpPr>
            <a:spLocks noGrp="1"/>
          </p:cNvSpPr>
          <p:nvPr>
            <p:ph type="sldNum" sz="quarter" idx="12"/>
          </p:nvPr>
        </p:nvSpPr>
        <p:spPr/>
        <p:txBody>
          <a:bodyPr/>
          <a:lstStyle/>
          <a:p>
            <a:fld id="{4FAB73BC-B049-4115-A692-8D63A059BFB8}" type="slidenum">
              <a:rPr lang="en-US" smtClean="0"/>
              <a:t>19</a:t>
            </a:fld>
            <a:endParaRPr lang="en-US" dirty="0"/>
          </a:p>
        </p:txBody>
      </p:sp>
      <p:pic>
        <p:nvPicPr>
          <p:cNvPr id="1026" name="Picture 2" descr="Image result for what can we do images">
            <a:extLst>
              <a:ext uri="{FF2B5EF4-FFF2-40B4-BE49-F238E27FC236}">
                <a16:creationId xmlns:a16="http://schemas.microsoft.com/office/drawing/2014/main" id="{A05C33BF-1087-410A-B351-2EDE43BC7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636" y="799445"/>
            <a:ext cx="4892007" cy="48874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84ABB40-0D89-4A30-900E-8A1A9A8C5979}"/>
              </a:ext>
            </a:extLst>
          </p:cNvPr>
          <p:cNvSpPr/>
          <p:nvPr/>
        </p:nvSpPr>
        <p:spPr>
          <a:xfrm>
            <a:off x="-112295" y="1497324"/>
            <a:ext cx="8758990" cy="3016210"/>
          </a:xfrm>
          <a:prstGeom prst="rect">
            <a:avLst/>
          </a:prstGeom>
          <a:noFill/>
        </p:spPr>
        <p:txBody>
          <a:bodyPr wrap="square" lIns="91440" tIns="45720" rIns="91440" bIns="45720">
            <a:spAutoFit/>
          </a:bodyPr>
          <a:lstStyle/>
          <a:p>
            <a:pPr algn="ctr"/>
            <a:r>
              <a:rPr lang="en-US" sz="95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What Can </a:t>
            </a:r>
          </a:p>
          <a:p>
            <a:pPr algn="ctr"/>
            <a:r>
              <a:rPr lang="en-US" sz="95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We Do</a:t>
            </a:r>
          </a:p>
        </p:txBody>
      </p:sp>
    </p:spTree>
    <p:extLst>
      <p:ext uri="{BB962C8B-B14F-4D97-AF65-F5344CB8AC3E}">
        <p14:creationId xmlns:p14="http://schemas.microsoft.com/office/powerpoint/2010/main" val="111363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EAB884-1E08-4C72-AA5B-D3CB7EF8AE8F}"/>
              </a:ext>
            </a:extLst>
          </p:cNvPr>
          <p:cNvSpPr>
            <a:spLocks noGrp="1"/>
          </p:cNvSpPr>
          <p:nvPr>
            <p:ph type="sldNum" sz="quarter" idx="12"/>
          </p:nvPr>
        </p:nvSpPr>
        <p:spPr/>
        <p:txBody>
          <a:bodyPr/>
          <a:lstStyle/>
          <a:p>
            <a:fld id="{4FAB73BC-B049-4115-A692-8D63A059BFB8}" type="slidenum">
              <a:rPr lang="en-US" smtClean="0"/>
              <a:t>2</a:t>
            </a:fld>
            <a:endParaRPr lang="en-US" dirty="0"/>
          </a:p>
        </p:txBody>
      </p:sp>
      <p:grpSp>
        <p:nvGrpSpPr>
          <p:cNvPr id="5" name="Group 4">
            <a:extLst>
              <a:ext uri="{FF2B5EF4-FFF2-40B4-BE49-F238E27FC236}">
                <a16:creationId xmlns:a16="http://schemas.microsoft.com/office/drawing/2014/main" id="{DAEF1F05-D65B-4183-9185-372388ADA817}"/>
              </a:ext>
            </a:extLst>
          </p:cNvPr>
          <p:cNvGrpSpPr/>
          <p:nvPr/>
        </p:nvGrpSpPr>
        <p:grpSpPr>
          <a:xfrm>
            <a:off x="842192" y="946029"/>
            <a:ext cx="4864787" cy="4843108"/>
            <a:chOff x="842192" y="946029"/>
            <a:chExt cx="4864787" cy="4843108"/>
          </a:xfrm>
        </p:grpSpPr>
        <p:pic>
          <p:nvPicPr>
            <p:cNvPr id="4" name="Picture 2" descr="https://3.bp.blogspot.com/--8vkr-29FVg/UuKxdoAcV4I/AAAAAAAAAzM/_q6nlRkbIVw/s1600/Dollars.jpg">
              <a:extLst>
                <a:ext uri="{FF2B5EF4-FFF2-40B4-BE49-F238E27FC236}">
                  <a16:creationId xmlns:a16="http://schemas.microsoft.com/office/drawing/2014/main" id="{35E60B51-2EAE-4D8F-9FA7-B6B4A56248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58" r="2" b="2"/>
            <a:stretch/>
          </p:blipFill>
          <p:spPr bwMode="auto">
            <a:xfrm>
              <a:off x="842192" y="2454442"/>
              <a:ext cx="4864787" cy="33346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2AE2651-D1AC-4636-A9CC-7BAB28F68A8E}"/>
                </a:ext>
              </a:extLst>
            </p:cNvPr>
            <p:cNvSpPr/>
            <p:nvPr/>
          </p:nvSpPr>
          <p:spPr>
            <a:xfrm>
              <a:off x="2834401" y="946029"/>
              <a:ext cx="1737599" cy="1323439"/>
            </a:xfrm>
            <a:prstGeom prst="rect">
              <a:avLst/>
            </a:prstGeom>
            <a:noFill/>
          </p:spPr>
          <p:txBody>
            <a:bodyPr wrap="square" lIns="91440" tIns="45720" rIns="91440" bIns="45720">
              <a:spAutoFit/>
            </a:bodyPr>
            <a:lstStyle/>
            <a:p>
              <a:pPr algn="ctr"/>
              <a:r>
                <a:rPr lang="en-US" sz="8000" b="1" cap="none" spc="0" dirty="0">
                  <a:ln w="12700">
                    <a:solidFill>
                      <a:schemeClr val="accent1"/>
                    </a:solidFill>
                    <a:prstDash val="solid"/>
                  </a:ln>
                  <a:solidFill>
                    <a:srgbClr val="0070C0"/>
                  </a:solidFill>
                  <a:effectLst>
                    <a:outerShdw dist="38100" dir="2640000" algn="bl" rotWithShape="0">
                      <a:schemeClr val="accent1"/>
                    </a:outerShdw>
                  </a:effectLst>
                </a:rPr>
                <a:t>#1</a:t>
              </a:r>
            </a:p>
          </p:txBody>
        </p:sp>
      </p:grpSp>
      <p:grpSp>
        <p:nvGrpSpPr>
          <p:cNvPr id="7" name="Group 6">
            <a:extLst>
              <a:ext uri="{FF2B5EF4-FFF2-40B4-BE49-F238E27FC236}">
                <a16:creationId xmlns:a16="http://schemas.microsoft.com/office/drawing/2014/main" id="{3F6BBBA3-BE9B-4A13-9506-10FFFCF75F7B}"/>
              </a:ext>
            </a:extLst>
          </p:cNvPr>
          <p:cNvGrpSpPr/>
          <p:nvPr/>
        </p:nvGrpSpPr>
        <p:grpSpPr>
          <a:xfrm>
            <a:off x="6695324" y="946029"/>
            <a:ext cx="4486024" cy="5038399"/>
            <a:chOff x="6695324" y="946029"/>
            <a:chExt cx="4486024" cy="5038399"/>
          </a:xfrm>
        </p:grpSpPr>
        <p:pic>
          <p:nvPicPr>
            <p:cNvPr id="2050" name="Picture 2" descr="Image result for company culture images">
              <a:extLst>
                <a:ext uri="{FF2B5EF4-FFF2-40B4-BE49-F238E27FC236}">
                  <a16:creationId xmlns:a16="http://schemas.microsoft.com/office/drawing/2014/main" id="{5D1A9EF7-DF33-4FCE-8F92-B5BEC46F6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324" y="2454442"/>
              <a:ext cx="4486024" cy="35299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81E7500-2FF3-4028-999F-8FD7BC3443F9}"/>
                </a:ext>
              </a:extLst>
            </p:cNvPr>
            <p:cNvSpPr/>
            <p:nvPr/>
          </p:nvSpPr>
          <p:spPr>
            <a:xfrm>
              <a:off x="7927769" y="946029"/>
              <a:ext cx="1737599" cy="1323439"/>
            </a:xfrm>
            <a:prstGeom prst="rect">
              <a:avLst/>
            </a:prstGeom>
            <a:noFill/>
          </p:spPr>
          <p:txBody>
            <a:bodyPr wrap="square" lIns="91440" tIns="45720" rIns="91440" bIns="45720">
              <a:spAutoFit/>
            </a:bodyPr>
            <a:lstStyle/>
            <a:p>
              <a:pPr algn="ctr"/>
              <a:r>
                <a:rPr lang="en-US" sz="8000" b="1" cap="none" spc="0" dirty="0">
                  <a:ln w="12700">
                    <a:solidFill>
                      <a:schemeClr val="accent1"/>
                    </a:solidFill>
                    <a:prstDash val="solid"/>
                  </a:ln>
                  <a:solidFill>
                    <a:srgbClr val="0070C0"/>
                  </a:solidFill>
                  <a:effectLst>
                    <a:outerShdw dist="38100" dir="2640000" algn="bl" rotWithShape="0">
                      <a:schemeClr val="accent1"/>
                    </a:outerShdw>
                  </a:effectLst>
                </a:rPr>
                <a:t>#2</a:t>
              </a:r>
            </a:p>
          </p:txBody>
        </p:sp>
      </p:grpSp>
    </p:spTree>
    <p:extLst>
      <p:ext uri="{BB962C8B-B14F-4D97-AF65-F5344CB8AC3E}">
        <p14:creationId xmlns:p14="http://schemas.microsoft.com/office/powerpoint/2010/main" val="32191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109FCBB5-DD05-47C3-9C56-0FC17B15B937}"/>
              </a:ext>
            </a:extLst>
          </p:cNvPr>
          <p:cNvPicPr>
            <a:picLocks noChangeAspect="1"/>
          </p:cNvPicPr>
          <p:nvPr/>
        </p:nvPicPr>
        <p:blipFill>
          <a:blip r:embed="rId3"/>
          <a:stretch>
            <a:fillRect/>
          </a:stretch>
        </p:blipFill>
        <p:spPr>
          <a:xfrm>
            <a:off x="713326" y="643466"/>
            <a:ext cx="10765348" cy="5571067"/>
          </a:xfrm>
          <a:prstGeom prst="rect">
            <a:avLst/>
          </a:prstGeom>
        </p:spPr>
      </p:pic>
      <p:sp>
        <p:nvSpPr>
          <p:cNvPr id="2" name="Slide Number Placeholder 1">
            <a:extLst>
              <a:ext uri="{FF2B5EF4-FFF2-40B4-BE49-F238E27FC236}">
                <a16:creationId xmlns:a16="http://schemas.microsoft.com/office/drawing/2014/main" id="{37B193DC-1A73-4E3D-8594-16FE293DE65C}"/>
              </a:ext>
            </a:extLst>
          </p:cNvPr>
          <p:cNvSpPr>
            <a:spLocks noGrp="1"/>
          </p:cNvSpPr>
          <p:nvPr>
            <p:ph type="sldNum" sz="quarter" idx="12"/>
          </p:nvPr>
        </p:nvSpPr>
        <p:spPr>
          <a:xfrm>
            <a:off x="8610600" y="6356350"/>
            <a:ext cx="2743200" cy="365125"/>
          </a:xfrm>
        </p:spPr>
        <p:txBody>
          <a:bodyPr>
            <a:normAutofit/>
          </a:bodyPr>
          <a:lstStyle/>
          <a:p>
            <a:pPr>
              <a:spcAft>
                <a:spcPts val="600"/>
              </a:spcAft>
            </a:pPr>
            <a:fld id="{4FAB73BC-B049-4115-A692-8D63A059BFB8}" type="slidenum">
              <a:rPr lang="en-US" smtClean="0"/>
              <a:pPr>
                <a:spcAft>
                  <a:spcPts val="600"/>
                </a:spcAft>
              </a:pPr>
              <a:t>20</a:t>
            </a:fld>
            <a:endParaRPr lang="en-US"/>
          </a:p>
        </p:txBody>
      </p:sp>
    </p:spTree>
    <p:extLst>
      <p:ext uri="{BB962C8B-B14F-4D97-AF65-F5344CB8AC3E}">
        <p14:creationId xmlns:p14="http://schemas.microsoft.com/office/powerpoint/2010/main" val="1795559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yramidsolutionsltd.com/files/5414/2615/5821/blurry-office.jpg">
            <a:extLst>
              <a:ext uri="{FF2B5EF4-FFF2-40B4-BE49-F238E27FC236}">
                <a16:creationId xmlns:a16="http://schemas.microsoft.com/office/drawing/2014/main" id="{C32BE80D-DFB8-4575-8A71-5D0A82F1F1B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883049" y="731520"/>
            <a:ext cx="10603974" cy="51716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2BA02D-2BB3-4330-93A3-525E1A27F77F}"/>
              </a:ext>
            </a:extLst>
          </p:cNvPr>
          <p:cNvSpPr>
            <a:spLocks noGrp="1"/>
          </p:cNvSpPr>
          <p:nvPr>
            <p:ph idx="1"/>
          </p:nvPr>
        </p:nvSpPr>
        <p:spPr>
          <a:xfrm>
            <a:off x="1654233" y="2003939"/>
            <a:ext cx="9265920" cy="1944270"/>
          </a:xfrm>
        </p:spPr>
        <p:txBody>
          <a:bodyPr>
            <a:normAutofit/>
          </a:bodyPr>
          <a:lstStyle/>
          <a:p>
            <a:pPr marL="0" indent="0" algn="ctr">
              <a:buNone/>
            </a:pPr>
            <a:r>
              <a:rPr lang="en-US" sz="3600" dirty="0"/>
              <a:t>“Find a place where you feel like you belong, where you can be yourself &amp; you’ll work hard every single day” – </a:t>
            </a:r>
            <a:r>
              <a:rPr lang="en-US" sz="3600" i="1" dirty="0"/>
              <a:t>Simon Sinek</a:t>
            </a:r>
          </a:p>
          <a:p>
            <a:pPr marL="0" indent="0" algn="ctr">
              <a:buNone/>
            </a:pPr>
            <a:endParaRPr lang="en-US" sz="3600" dirty="0"/>
          </a:p>
          <a:p>
            <a:pPr marL="0" indent="0" algn="ctr">
              <a:buNone/>
            </a:pPr>
            <a:endParaRPr lang="en-US" sz="3600" dirty="0"/>
          </a:p>
        </p:txBody>
      </p:sp>
    </p:spTree>
    <p:extLst>
      <p:ext uri="{BB962C8B-B14F-4D97-AF65-F5344CB8AC3E}">
        <p14:creationId xmlns:p14="http://schemas.microsoft.com/office/powerpoint/2010/main" val="1525842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generated with very high confidence">
            <a:extLst>
              <a:ext uri="{FF2B5EF4-FFF2-40B4-BE49-F238E27FC236}">
                <a16:creationId xmlns:a16="http://schemas.microsoft.com/office/drawing/2014/main" id="{D3AA580A-0A68-4BD1-8A28-A42E921F530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969"/>
          <a:stretch/>
        </p:blipFill>
        <p:spPr>
          <a:xfrm>
            <a:off x="671330" y="717630"/>
            <a:ext cx="6432127" cy="4198461"/>
          </a:xfrm>
        </p:spPr>
      </p:pic>
      <p:sp>
        <p:nvSpPr>
          <p:cNvPr id="2" name="TextBox 1">
            <a:extLst>
              <a:ext uri="{FF2B5EF4-FFF2-40B4-BE49-F238E27FC236}">
                <a16:creationId xmlns:a16="http://schemas.microsoft.com/office/drawing/2014/main" id="{18D00253-80EA-46F9-BBAE-07EF5189C2CF}"/>
              </a:ext>
            </a:extLst>
          </p:cNvPr>
          <p:cNvSpPr txBox="1"/>
          <p:nvPr/>
        </p:nvSpPr>
        <p:spPr>
          <a:xfrm>
            <a:off x="7345694" y="1118863"/>
            <a:ext cx="5320867" cy="3785652"/>
          </a:xfrm>
          <a:prstGeom prst="rect">
            <a:avLst/>
          </a:prstGeom>
          <a:noFill/>
        </p:spPr>
        <p:txBody>
          <a:bodyPr wrap="square" rtlCol="0">
            <a:spAutoFit/>
          </a:bodyPr>
          <a:lstStyle/>
          <a:p>
            <a:r>
              <a:rPr lang="en-US" sz="3600" b="1" dirty="0"/>
              <a:t>Thank You!</a:t>
            </a:r>
          </a:p>
          <a:p>
            <a:r>
              <a:rPr lang="en-US" sz="3600" b="1" dirty="0"/>
              <a:t>If you enjoyed our presentation, please follow Constructing Opportunity, LLC on LinkedIn</a:t>
            </a:r>
          </a:p>
          <a:p>
            <a:endParaRPr lang="en-US" sz="2400" dirty="0"/>
          </a:p>
        </p:txBody>
      </p:sp>
      <p:sp>
        <p:nvSpPr>
          <p:cNvPr id="3" name="TextBox 2">
            <a:extLst>
              <a:ext uri="{FF2B5EF4-FFF2-40B4-BE49-F238E27FC236}">
                <a16:creationId xmlns:a16="http://schemas.microsoft.com/office/drawing/2014/main" id="{22C33BB1-3F46-4653-BE50-4EB66E6DC13A}"/>
              </a:ext>
            </a:extLst>
          </p:cNvPr>
          <p:cNvSpPr txBox="1"/>
          <p:nvPr/>
        </p:nvSpPr>
        <p:spPr>
          <a:xfrm>
            <a:off x="1632030" y="5268008"/>
            <a:ext cx="4734046" cy="1292662"/>
          </a:xfrm>
          <a:prstGeom prst="rect">
            <a:avLst/>
          </a:prstGeom>
          <a:noFill/>
        </p:spPr>
        <p:txBody>
          <a:bodyPr wrap="square" rtlCol="0">
            <a:spAutoFit/>
          </a:bodyPr>
          <a:lstStyle/>
          <a:p>
            <a:r>
              <a:rPr lang="en-US" sz="2000" dirty="0"/>
              <a:t>Michaelann Agoranos – Principal</a:t>
            </a:r>
          </a:p>
          <a:p>
            <a:r>
              <a:rPr lang="en-US" sz="2000" dirty="0"/>
              <a:t>Constructing Opportunity, LLC</a:t>
            </a:r>
          </a:p>
          <a:p>
            <a:r>
              <a:rPr lang="en-US" sz="2000" dirty="0"/>
              <a:t>www.constructingopportunity.com</a:t>
            </a:r>
          </a:p>
          <a:p>
            <a:endParaRPr lang="en-US" dirty="0"/>
          </a:p>
        </p:txBody>
      </p:sp>
    </p:spTree>
    <p:extLst>
      <p:ext uri="{BB962C8B-B14F-4D97-AF65-F5344CB8AC3E}">
        <p14:creationId xmlns:p14="http://schemas.microsoft.com/office/powerpoint/2010/main" val="9871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t.co.nz/wp-content/uploads/2014/08/bigstock-Builders-are-building-Reduced_crop.jpg">
            <a:extLst>
              <a:ext uri="{FF2B5EF4-FFF2-40B4-BE49-F238E27FC236}">
                <a16:creationId xmlns:a16="http://schemas.microsoft.com/office/drawing/2014/main" id="{DECE94CD-787A-4436-8E92-E7023DAF4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82" y="930442"/>
            <a:ext cx="11294119" cy="471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9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o: Two versions of Samsung Galaxy S5 coming, both with fingerprint scanner and plastic casing">
            <a:extLst>
              <a:ext uri="{FF2B5EF4-FFF2-40B4-BE49-F238E27FC236}">
                <a16:creationId xmlns:a16="http://schemas.microsoft.com/office/drawing/2014/main" id="{393B09A0-FCC2-4BE6-BB91-B2F9E66B6F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55" t="16760" r="11757" b="26429"/>
          <a:stretch/>
        </p:blipFill>
        <p:spPr bwMode="auto">
          <a:xfrm>
            <a:off x="2202183" y="336883"/>
            <a:ext cx="7155872" cy="56628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812888B-5DE5-456D-95AC-5ADCB8D5078F}"/>
              </a:ext>
            </a:extLst>
          </p:cNvPr>
          <p:cNvSpPr>
            <a:spLocks noGrp="1"/>
          </p:cNvSpPr>
          <p:nvPr>
            <p:ph type="sldNum" sz="quarter" idx="12"/>
          </p:nvPr>
        </p:nvSpPr>
        <p:spPr>
          <a:xfrm>
            <a:off x="10154092" y="6356350"/>
            <a:ext cx="1199707" cy="365125"/>
          </a:xfrm>
          <a:noFill/>
        </p:spPr>
        <p:txBody>
          <a:bodyPr vert="horz" lIns="91440" tIns="45720" rIns="91440" bIns="45720" rtlCol="0" anchor="ctr">
            <a:normAutofit/>
          </a:bodyPr>
          <a:lstStyle/>
          <a:p>
            <a:pPr>
              <a:spcAft>
                <a:spcPts val="600"/>
              </a:spcAft>
              <a:defRPr/>
            </a:pPr>
            <a:fld id="{4FAB73BC-B049-4115-A692-8D63A059BFB8}" type="slidenum">
              <a:rPr lang="en-US" smtClean="0">
                <a:solidFill>
                  <a:prstClr val="black">
                    <a:tint val="75000"/>
                  </a:prstClr>
                </a:solidFill>
                <a:latin typeface="Calibri" panose="020F0502020204030204"/>
              </a:rPr>
              <a:pPr>
                <a:spcAft>
                  <a:spcPts val="600"/>
                </a:spcAft>
                <a:def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7126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D3D045-1FE1-4F1C-A7ED-2C2A01C11080}"/>
              </a:ext>
            </a:extLst>
          </p:cNvPr>
          <p:cNvPicPr>
            <a:picLocks noGrp="1" noChangeAspect="1"/>
          </p:cNvPicPr>
          <p:nvPr>
            <p:ph idx="1"/>
          </p:nvPr>
        </p:nvPicPr>
        <p:blipFill>
          <a:blip r:embed="rId3"/>
          <a:stretch>
            <a:fillRect/>
          </a:stretch>
        </p:blipFill>
        <p:spPr>
          <a:xfrm>
            <a:off x="1684645" y="439387"/>
            <a:ext cx="8373755" cy="5552164"/>
          </a:xfrm>
          <a:prstGeom prst="rect">
            <a:avLst/>
          </a:prstGeom>
        </p:spPr>
      </p:pic>
      <p:sp>
        <p:nvSpPr>
          <p:cNvPr id="4" name="Slide Number Placeholder 3">
            <a:extLst>
              <a:ext uri="{FF2B5EF4-FFF2-40B4-BE49-F238E27FC236}">
                <a16:creationId xmlns:a16="http://schemas.microsoft.com/office/drawing/2014/main" id="{2F998644-FBDE-4A4C-9259-7A60B94433BC}"/>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36792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ear, metalware&#10;&#10;Description generated with high confidence">
            <a:extLst>
              <a:ext uri="{FF2B5EF4-FFF2-40B4-BE49-F238E27FC236}">
                <a16:creationId xmlns:a16="http://schemas.microsoft.com/office/drawing/2014/main" id="{2730DBEB-5E4E-4656-9F3F-3BC1AA62A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24" y="928254"/>
            <a:ext cx="11092547" cy="4599709"/>
          </a:xfrm>
          <a:prstGeom prst="rect">
            <a:avLst/>
          </a:prstGeom>
        </p:spPr>
      </p:pic>
    </p:spTree>
    <p:extLst>
      <p:ext uri="{BB962C8B-B14F-4D97-AF65-F5344CB8AC3E}">
        <p14:creationId xmlns:p14="http://schemas.microsoft.com/office/powerpoint/2010/main" val="246504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a:extLst>
              <a:ext uri="{FF2B5EF4-FFF2-40B4-BE49-F238E27FC236}">
                <a16:creationId xmlns:a16="http://schemas.microsoft.com/office/drawing/2014/main" id="{2934EF2F-A58B-4B62-9EFC-5A972AE17E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18"/>
          <a:stretch/>
        </p:blipFill>
        <p:spPr bwMode="auto">
          <a:xfrm>
            <a:off x="2182385" y="312514"/>
            <a:ext cx="8340598" cy="572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85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great culture</a:t>
            </a:r>
          </a:p>
        </p:txBody>
      </p:sp>
      <p:grpSp>
        <p:nvGrpSpPr>
          <p:cNvPr id="6" name="Group 5">
            <a:extLst>
              <a:ext uri="{FF2B5EF4-FFF2-40B4-BE49-F238E27FC236}">
                <a16:creationId xmlns:a16="http://schemas.microsoft.com/office/drawing/2014/main" id="{48010156-E476-45E0-92B7-12E4CCC92872}"/>
              </a:ext>
            </a:extLst>
          </p:cNvPr>
          <p:cNvGrpSpPr/>
          <p:nvPr/>
        </p:nvGrpSpPr>
        <p:grpSpPr>
          <a:xfrm>
            <a:off x="641956" y="1508367"/>
            <a:ext cx="10908087" cy="4948445"/>
            <a:chOff x="1316199" y="1581144"/>
            <a:chExt cx="10908087" cy="4948445"/>
          </a:xfrm>
        </p:grpSpPr>
        <p:sp>
          <p:nvSpPr>
            <p:cNvPr id="4" name="Oval 3">
              <a:extLst>
                <a:ext uri="{FF2B5EF4-FFF2-40B4-BE49-F238E27FC236}">
                  <a16:creationId xmlns:a16="http://schemas.microsoft.com/office/drawing/2014/main" id="{712F8196-FFBE-40CA-9C71-CC556D55DA69}"/>
                </a:ext>
              </a:extLst>
            </p:cNvPr>
            <p:cNvSpPr/>
            <p:nvPr/>
          </p:nvSpPr>
          <p:spPr>
            <a:xfrm>
              <a:off x="3131978" y="3065491"/>
              <a:ext cx="2852098" cy="283800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Vision</a:t>
              </a:r>
            </a:p>
          </p:txBody>
        </p:sp>
        <p:sp>
          <p:nvSpPr>
            <p:cNvPr id="8" name="Oval 7">
              <a:extLst>
                <a:ext uri="{FF2B5EF4-FFF2-40B4-BE49-F238E27FC236}">
                  <a16:creationId xmlns:a16="http://schemas.microsoft.com/office/drawing/2014/main" id="{4419C07D-2A10-4758-9F12-D28E0ADB8402}"/>
                </a:ext>
              </a:extLst>
            </p:cNvPr>
            <p:cNvSpPr/>
            <p:nvPr/>
          </p:nvSpPr>
          <p:spPr>
            <a:xfrm>
              <a:off x="5470358" y="1581144"/>
              <a:ext cx="2852098" cy="28238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Values</a:t>
              </a:r>
            </a:p>
          </p:txBody>
        </p:sp>
        <p:sp>
          <p:nvSpPr>
            <p:cNvPr id="9" name="Oval 8">
              <a:extLst>
                <a:ext uri="{FF2B5EF4-FFF2-40B4-BE49-F238E27FC236}">
                  <a16:creationId xmlns:a16="http://schemas.microsoft.com/office/drawing/2014/main" id="{97CD3A09-7F57-4762-961F-E2A7F2CCA357}"/>
                </a:ext>
              </a:extLst>
            </p:cNvPr>
            <p:cNvSpPr/>
            <p:nvPr/>
          </p:nvSpPr>
          <p:spPr>
            <a:xfrm>
              <a:off x="7761774" y="3250972"/>
              <a:ext cx="3015308" cy="283800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People</a:t>
              </a:r>
            </a:p>
          </p:txBody>
        </p:sp>
        <p:sp>
          <p:nvSpPr>
            <p:cNvPr id="10" name="Oval 9">
              <a:extLst>
                <a:ext uri="{FF2B5EF4-FFF2-40B4-BE49-F238E27FC236}">
                  <a16:creationId xmlns:a16="http://schemas.microsoft.com/office/drawing/2014/main" id="{C70BF5F5-7712-4F7B-A0CC-48243B5AA207}"/>
                </a:ext>
              </a:extLst>
            </p:cNvPr>
            <p:cNvSpPr/>
            <p:nvPr/>
          </p:nvSpPr>
          <p:spPr>
            <a:xfrm>
              <a:off x="1316199" y="2262302"/>
              <a:ext cx="2168097" cy="2260711"/>
            </a:xfrm>
            <a:prstGeom prst="ellipse">
              <a:avLst/>
            </a:prstGeom>
            <a:solidFill>
              <a:srgbClr val="D92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Practices</a:t>
              </a:r>
            </a:p>
          </p:txBody>
        </p:sp>
        <p:sp>
          <p:nvSpPr>
            <p:cNvPr id="11" name="Oval 10">
              <a:extLst>
                <a:ext uri="{FF2B5EF4-FFF2-40B4-BE49-F238E27FC236}">
                  <a16:creationId xmlns:a16="http://schemas.microsoft.com/office/drawing/2014/main" id="{18B02099-F1FD-41DC-9C23-B00C16522F52}"/>
                </a:ext>
              </a:extLst>
            </p:cNvPr>
            <p:cNvSpPr/>
            <p:nvPr/>
          </p:nvSpPr>
          <p:spPr>
            <a:xfrm>
              <a:off x="5692396" y="4405007"/>
              <a:ext cx="2257932" cy="212458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Narrative</a:t>
              </a:r>
            </a:p>
          </p:txBody>
        </p:sp>
        <p:sp>
          <p:nvSpPr>
            <p:cNvPr id="12" name="Oval 11">
              <a:extLst>
                <a:ext uri="{FF2B5EF4-FFF2-40B4-BE49-F238E27FC236}">
                  <a16:creationId xmlns:a16="http://schemas.microsoft.com/office/drawing/2014/main" id="{E0326AA7-ADDD-4B7D-8F2A-7BB5A2B1B2DC}"/>
                </a:ext>
              </a:extLst>
            </p:cNvPr>
            <p:cNvSpPr/>
            <p:nvPr/>
          </p:nvSpPr>
          <p:spPr>
            <a:xfrm>
              <a:off x="10118425" y="2017591"/>
              <a:ext cx="2105861" cy="212458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Place</a:t>
              </a:r>
            </a:p>
          </p:txBody>
        </p:sp>
      </p:grpSp>
    </p:spTree>
    <p:extLst>
      <p:ext uri="{BB962C8B-B14F-4D97-AF65-F5344CB8AC3E}">
        <p14:creationId xmlns:p14="http://schemas.microsoft.com/office/powerpoint/2010/main" val="154807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8C1675-0265-49A0-A05E-2EAFF402611F}"/>
              </a:ext>
            </a:extLst>
          </p:cNvPr>
          <p:cNvPicPr>
            <a:picLocks noChangeAspect="1"/>
          </p:cNvPicPr>
          <p:nvPr/>
        </p:nvPicPr>
        <p:blipFill>
          <a:blip r:embed="rId3"/>
          <a:stretch>
            <a:fillRect/>
          </a:stretch>
        </p:blipFill>
        <p:spPr>
          <a:xfrm>
            <a:off x="1777626" y="417095"/>
            <a:ext cx="8636748" cy="5682071"/>
          </a:xfrm>
          <a:prstGeom prst="rect">
            <a:avLst/>
          </a:prstGeom>
        </p:spPr>
      </p:pic>
    </p:spTree>
    <p:extLst>
      <p:ext uri="{BB962C8B-B14F-4D97-AF65-F5344CB8AC3E}">
        <p14:creationId xmlns:p14="http://schemas.microsoft.com/office/powerpoint/2010/main" val="424463570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C483D"/>
      </a:dk2>
      <a:lt2>
        <a:srgbClr val="E4E3E2"/>
      </a:lt2>
      <a:accent1>
        <a:srgbClr val="00B0F0"/>
      </a:accent1>
      <a:accent2>
        <a:srgbClr val="00B0F0"/>
      </a:accent2>
      <a:accent3>
        <a:srgbClr val="0070C0"/>
      </a:accent3>
      <a:accent4>
        <a:srgbClr val="0070C0"/>
      </a:accent4>
      <a:accent5>
        <a:srgbClr val="0070C0"/>
      </a:accent5>
      <a:accent6>
        <a:srgbClr val="0070C0"/>
      </a:accent6>
      <a:hlink>
        <a:srgbClr val="0070C0"/>
      </a:hlink>
      <a:folHlink>
        <a:srgbClr val="0070C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5890</TotalTime>
  <Words>2545</Words>
  <Application>Microsoft Office PowerPoint</Application>
  <PresentationFormat>Widescreen</PresentationFormat>
  <Paragraphs>161</Paragraphs>
  <Slides>22</Slides>
  <Notes>22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Lucida Handwriting</vt:lpstr>
      <vt:lpstr>Office Theme</vt:lpstr>
      <vt:lpstr>Company Culture &amp; You</vt:lpstr>
      <vt:lpstr>PowerPoint Presentation</vt:lpstr>
      <vt:lpstr>PowerPoint Presentation</vt:lpstr>
      <vt:lpstr>PowerPoint Presentation</vt:lpstr>
      <vt:lpstr>PowerPoint Presentation</vt:lpstr>
      <vt:lpstr>PowerPoint Presentation</vt:lpstr>
      <vt:lpstr>PowerPoint Presentation</vt:lpstr>
      <vt:lpstr>Components of great culture</vt:lpstr>
      <vt:lpstr>PowerPoint Presentation</vt:lpstr>
      <vt:lpstr>PowerPoint Presentation</vt:lpstr>
      <vt:lpstr>Top Work Places - Construction</vt:lpstr>
      <vt:lpstr>Constructions’ Unique Advantage</vt:lpstr>
      <vt:lpstr>Culture &amp; Reputation</vt:lpstr>
      <vt:lpstr>Leverage Culture to recruit and retain</vt:lpstr>
      <vt:lpstr>PowerPoint Presentation</vt:lpstr>
      <vt:lpstr>PowerPoint Presentation</vt:lpstr>
      <vt:lpstr>PowerPoint Presentation</vt:lpstr>
      <vt:lpstr>Culture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Michaelann Agoranos</dc:creator>
  <cp:lastModifiedBy>Michaelann Agoranos</cp:lastModifiedBy>
  <cp:revision>12</cp:revision>
  <cp:lastPrinted>2018-05-14T18:46:07Z</cp:lastPrinted>
  <dcterms:created xsi:type="dcterms:W3CDTF">2017-05-15T01:16:30Z</dcterms:created>
  <dcterms:modified xsi:type="dcterms:W3CDTF">2018-05-18T02:32:17Z</dcterms:modified>
</cp:coreProperties>
</file>