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1" r:id="rId6"/>
    <p:sldId id="265" r:id="rId7"/>
    <p:sldId id="263" r:id="rId8"/>
    <p:sldId id="259" r:id="rId9"/>
    <p:sldId id="260" r:id="rId10"/>
    <p:sldId id="266" r:id="rId11"/>
    <p:sldId id="262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4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96689-FE17-4E43-98E4-A6D0F22EA85A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C6F22-EC3E-4973-B7D3-2052D814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5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6F22-EC3E-4973-B7D3-2052D81452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9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06F83A6-0D01-40CC-B605-D2156DCC996C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4C9CA0D-794D-4F48-9B30-CCAD5F7363F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3A6-0D01-40CC-B605-D2156DCC996C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CA0D-794D-4F48-9B30-CCAD5F73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3A6-0D01-40CC-B605-D2156DCC996C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CA0D-794D-4F48-9B30-CCAD5F73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3A6-0D01-40CC-B605-D2156DCC996C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CA0D-794D-4F48-9B30-CCAD5F73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3A6-0D01-40CC-B605-D2156DCC996C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CA0D-794D-4F48-9B30-CCAD5F73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3A6-0D01-40CC-B605-D2156DCC996C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CA0D-794D-4F48-9B30-CCAD5F7363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3A6-0D01-40CC-B605-D2156DCC996C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CA0D-794D-4F48-9B30-CCAD5F73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3A6-0D01-40CC-B605-D2156DCC996C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CA0D-794D-4F48-9B30-CCAD5F73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3A6-0D01-40CC-B605-D2156DCC996C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CA0D-794D-4F48-9B30-CCAD5F73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3A6-0D01-40CC-B605-D2156DCC996C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CA0D-794D-4F48-9B30-CCAD5F7363F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3A6-0D01-40CC-B605-D2156DCC996C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CA0D-794D-4F48-9B30-CCAD5F73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6F83A6-0D01-40CC-B605-D2156DCC996C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4C9CA0D-794D-4F48-9B30-CCAD5F7363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wicqc.org/" TargetMode="External"/><Relationship Id="rId13" Type="http://schemas.openxmlformats.org/officeDocument/2006/relationships/hyperlink" Target="http://www.nawicsemn.org/" TargetMode="External"/><Relationship Id="rId18" Type="http://schemas.openxmlformats.org/officeDocument/2006/relationships/hyperlink" Target="http://nawicmilwaukee.org/" TargetMode="External"/><Relationship Id="rId3" Type="http://schemas.openxmlformats.org/officeDocument/2006/relationships/hyperlink" Target="http://www.facebook.com/pages/NAWIC-Topeka-Chapter-142/105660366140049" TargetMode="External"/><Relationship Id="rId7" Type="http://schemas.openxmlformats.org/officeDocument/2006/relationships/hyperlink" Target="http://www.facebook.com/nawicsouthwestmissouri/" TargetMode="External"/><Relationship Id="rId12" Type="http://schemas.openxmlformats.org/officeDocument/2006/relationships/hyperlink" Target="http://www.nawicmsp.org/" TargetMode="External"/><Relationship Id="rId17" Type="http://schemas.openxmlformats.org/officeDocument/2006/relationships/hyperlink" Target="http://blackhillsnawic.org/index.htm" TargetMode="External"/><Relationship Id="rId2" Type="http://schemas.openxmlformats.org/officeDocument/2006/relationships/hyperlink" Target="http://www.nawicwichita.org/" TargetMode="External"/><Relationship Id="rId16" Type="http://schemas.openxmlformats.org/officeDocument/2006/relationships/hyperlink" Target="http://www.siouxfallsnawi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wic-centralmissouri341.org/" TargetMode="External"/><Relationship Id="rId11" Type="http://schemas.openxmlformats.org/officeDocument/2006/relationships/hyperlink" Target="https://www.nawiccric160.org/" TargetMode="External"/><Relationship Id="rId5" Type="http://schemas.openxmlformats.org/officeDocument/2006/relationships/hyperlink" Target="http://www.kcnawic.org/" TargetMode="External"/><Relationship Id="rId15" Type="http://schemas.openxmlformats.org/officeDocument/2006/relationships/hyperlink" Target="http://www.nawicfm246.org/" TargetMode="External"/><Relationship Id="rId10" Type="http://schemas.openxmlformats.org/officeDocument/2006/relationships/hyperlink" Target="http://www.nawicdesmoines.org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s://www.facebook.com/SeKansasNationalAssociationOfWomenInConstruction" TargetMode="External"/><Relationship Id="rId9" Type="http://schemas.openxmlformats.org/officeDocument/2006/relationships/hyperlink" Target="http://www.nawic-chicago.org/" TargetMode="External"/><Relationship Id="rId14" Type="http://schemas.openxmlformats.org/officeDocument/2006/relationships/hyperlink" Target="http://www.nawicomaha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Midwest Region Director </a:t>
            </a:r>
            <a:r>
              <a:rPr lang="en-US" dirty="0" smtClean="0"/>
              <a:t>Candidate </a:t>
            </a:r>
            <a:r>
              <a:rPr lang="en-US" dirty="0" smtClean="0"/>
              <a:t>2018-2020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Jodi Wiemerslage</a:t>
            </a:r>
          </a:p>
          <a:p>
            <a:pPr algn="ctr"/>
            <a:r>
              <a:rPr lang="en-US" dirty="0" smtClean="0"/>
              <a:t>Southeast Minnesota Chapter 346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4400"/>
            <a:ext cx="4343400" cy="4736869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2276"/>
            <a:ext cx="3200400" cy="202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8 - Top Gun Anthem (The Intro) (2016 Composers Cu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63292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45842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85800"/>
            <a:ext cx="800100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We May Not Have it All </a:t>
            </a:r>
            <a:r>
              <a:rPr lang="en-US" dirty="0" smtClean="0"/>
              <a:t>Together</a:t>
            </a:r>
            <a:r>
              <a:rPr lang="en-US" dirty="0" smtClean="0">
                <a:solidFill>
                  <a:schemeClr val="bg2"/>
                </a:solidFill>
              </a:rPr>
              <a:t> But </a:t>
            </a:r>
            <a:r>
              <a:rPr lang="en-US" dirty="0" smtClean="0"/>
              <a:t>Together</a:t>
            </a:r>
            <a:r>
              <a:rPr lang="en-US" dirty="0" smtClean="0">
                <a:solidFill>
                  <a:schemeClr val="bg2"/>
                </a:solidFill>
              </a:rPr>
              <a:t> We Have it All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075" name="Picture 3" descr="\\RSVR5\R-Users$\JWiemerslage\My Documents\Jodi's Time Cards\misc\Wagner Hunt Elec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1926232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858" y="1078942"/>
            <a:ext cx="231028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2258404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57" b="27892"/>
          <a:stretch/>
        </p:blipFill>
        <p:spPr bwMode="auto">
          <a:xfrm>
            <a:off x="1143000" y="3581399"/>
            <a:ext cx="2520315" cy="28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6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warp dir="in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Book Antiqua" panose="02040602050305030304" pitchFamily="18" charset="0"/>
              </a:rPr>
              <a:t>Support, Encourage, Grow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61130"/>
            <a:ext cx="7924800" cy="1487269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My Vision to Enrich our Region by Encouraging our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hapters </a:t>
            </a:r>
          </a:p>
          <a:p>
            <a:pPr marL="68580" indent="0" algn="ctr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Rely on Each Other to Influence the</a:t>
            </a:r>
          </a:p>
          <a:p>
            <a:pPr marL="68580" indent="0" algn="ctr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Direction of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onstruction Industry.  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Respected </a:t>
            </a:r>
            <a:r>
              <a:rPr lang="en-US" b="1" dirty="0" smtClean="0"/>
              <a:t>Members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590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am asking for your support - Please Vote For </a:t>
            </a:r>
          </a:p>
          <a:p>
            <a:r>
              <a:rPr lang="en-US" b="1" dirty="0"/>
              <a:t>Jodi Wiemerslage </a:t>
            </a:r>
            <a:r>
              <a:rPr lang="en-US" dirty="0"/>
              <a:t>as the 2018-2020 Midwest Region Director.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3581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</a:t>
            </a:r>
            <a:r>
              <a:rPr lang="en-US" b="1" dirty="0" smtClean="0">
                <a:solidFill>
                  <a:schemeClr val="accent1"/>
                </a:solidFill>
              </a:rPr>
              <a:t>ENVISION</a:t>
            </a:r>
            <a:r>
              <a:rPr lang="en-US" dirty="0" smtClean="0"/>
              <a:t> Great </a:t>
            </a:r>
            <a:r>
              <a:rPr lang="en-US" dirty="0"/>
              <a:t>Opportunities From a Fresh Angle.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2286000" y="4431268"/>
            <a:ext cx="476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 Have </a:t>
            </a:r>
            <a:r>
              <a:rPr lang="en-US" b="1" dirty="0">
                <a:solidFill>
                  <a:schemeClr val="accent1"/>
                </a:solidFill>
              </a:rPr>
              <a:t>a Deep Desire To Learn </a:t>
            </a:r>
            <a:r>
              <a:rPr lang="en-US" b="1" dirty="0" smtClean="0">
                <a:solidFill>
                  <a:schemeClr val="accent1"/>
                </a:solidFill>
              </a:rPr>
              <a:t>: To </a:t>
            </a:r>
            <a:r>
              <a:rPr lang="en-US" b="1" dirty="0">
                <a:solidFill>
                  <a:schemeClr val="accent1"/>
                </a:solidFill>
              </a:rPr>
              <a:t>Share. </a:t>
            </a:r>
          </a:p>
        </p:txBody>
      </p:sp>
    </p:spTree>
    <p:extLst>
      <p:ext uri="{BB962C8B-B14F-4D97-AF65-F5344CB8AC3E}">
        <p14:creationId xmlns:p14="http://schemas.microsoft.com/office/powerpoint/2010/main" val="371379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1000">
        <p:checker/>
      </p:transition>
    </mc:Choice>
    <mc:Fallback xmlns="">
      <p:transition spd="slow" advClick="0" advTm="2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2018-2020 Midwest Region Director </a:t>
            </a:r>
            <a:r>
              <a:rPr lang="en-US" dirty="0" smtClean="0"/>
              <a:t>Candidate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Jodi Wiemerslage</a:t>
            </a:r>
          </a:p>
          <a:p>
            <a:pPr algn="ctr"/>
            <a:r>
              <a:rPr lang="en-US" dirty="0" smtClean="0"/>
              <a:t>507-696-2193</a:t>
            </a:r>
          </a:p>
          <a:p>
            <a:pPr algn="ctr"/>
            <a:r>
              <a:rPr lang="en-US" sz="1600" u="sng" dirty="0" smtClean="0"/>
              <a:t>jwiemerslage@huntelec.com</a:t>
            </a:r>
            <a:endParaRPr lang="en-US" sz="1600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2038"/>
            <a:ext cx="434657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320040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14400"/>
            <a:ext cx="6777317" cy="5410200"/>
          </a:xfrm>
        </p:spPr>
        <p:txBody>
          <a:bodyPr>
            <a:normAutofit fontScale="47500" lnSpcReduction="20000"/>
          </a:bodyPr>
          <a:lstStyle/>
          <a:p>
            <a:pPr marL="68580" indent="0" algn="r">
              <a:buNone/>
            </a:pPr>
            <a:r>
              <a:rPr lang="en-US" b="1" dirty="0"/>
              <a:t>Kansas:</a:t>
            </a:r>
            <a:br>
              <a:rPr lang="en-US" b="1" dirty="0"/>
            </a:br>
            <a:r>
              <a:rPr lang="en-US" dirty="0">
                <a:hlinkClick r:id="rId2"/>
              </a:rPr>
              <a:t>Gr. Wichita - 120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Northeast Kansas - 142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Southeast Kansas - 382</a:t>
            </a:r>
            <a:endParaRPr lang="en-US" dirty="0"/>
          </a:p>
          <a:p>
            <a:pPr marL="68580" indent="0" algn="r">
              <a:buNone/>
            </a:pPr>
            <a:endParaRPr lang="en-US" b="1" dirty="0" smtClean="0"/>
          </a:p>
          <a:p>
            <a:pPr marL="68580" indent="0" algn="r">
              <a:buNone/>
            </a:pPr>
            <a:r>
              <a:rPr lang="en-US" b="1" dirty="0" smtClean="0"/>
              <a:t>Missouri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St. Louis - 38</a:t>
            </a:r>
            <a:br>
              <a:rPr lang="en-US" u="sng" dirty="0"/>
            </a:br>
            <a:r>
              <a:rPr lang="en-US" dirty="0">
                <a:hlinkClick r:id="rId5"/>
              </a:rPr>
              <a:t>Gr. Kansas City - 100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6"/>
              </a:rPr>
              <a:t>Central Missouri - 341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7"/>
              </a:rPr>
              <a:t>Southwest Missouri - 366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68580" indent="0" algn="r">
              <a:buNone/>
            </a:pPr>
            <a:r>
              <a:rPr lang="en-US" b="1" dirty="0"/>
              <a:t>Illinois:</a:t>
            </a:r>
            <a:br>
              <a:rPr lang="en-US" b="1" dirty="0"/>
            </a:br>
            <a:r>
              <a:rPr lang="en-US" dirty="0">
                <a:hlinkClick r:id="rId8"/>
              </a:rPr>
              <a:t>Quad Cities/Moline - 50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9"/>
              </a:rPr>
              <a:t>Chicago Metro - 325</a:t>
            </a:r>
            <a:endParaRPr lang="en-US" dirty="0"/>
          </a:p>
          <a:p>
            <a:pPr marL="68580" indent="0" algn="r">
              <a:buNone/>
            </a:pPr>
            <a:endParaRPr lang="en-US" b="1" dirty="0" smtClean="0"/>
          </a:p>
          <a:p>
            <a:pPr marL="68580" indent="0" algn="r">
              <a:buNone/>
            </a:pPr>
            <a:r>
              <a:rPr lang="en-US" b="1" dirty="0" smtClean="0"/>
              <a:t>Iowa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10"/>
              </a:rPr>
              <a:t>Gr Des Moines - 80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11"/>
              </a:rPr>
              <a:t>Cedar Rapids-Iowa City - 160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Minnesota: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12"/>
              </a:rPr>
              <a:t>Minneapolis/St Paul - 164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13"/>
              </a:rPr>
              <a:t>Southeast Minnesota - 346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Nebraska: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14"/>
              </a:rPr>
              <a:t>Gr Omaha - 116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North Dakota: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15"/>
              </a:rPr>
              <a:t>Fargo-Moorhead </a:t>
            </a:r>
            <a:r>
              <a:rPr lang="en-US" dirty="0" smtClean="0">
                <a:hlinkClick r:id="rId15"/>
              </a:rPr>
              <a:t>– 246</a:t>
            </a:r>
            <a:endParaRPr lang="en-US" dirty="0" smtClean="0"/>
          </a:p>
          <a:p>
            <a:pPr marL="68580" indent="0" algn="r">
              <a:buNone/>
            </a:pPr>
            <a:endParaRPr lang="en-US" b="1" dirty="0"/>
          </a:p>
          <a:p>
            <a:pPr marL="68580" indent="0" algn="r">
              <a:buNone/>
            </a:pPr>
            <a:r>
              <a:rPr lang="en-US" b="1" dirty="0" smtClean="0"/>
              <a:t>South </a:t>
            </a:r>
            <a:r>
              <a:rPr lang="en-US" b="1" dirty="0"/>
              <a:t>Dakota: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16"/>
              </a:rPr>
              <a:t>Gr Sioux Falls - 237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17"/>
              </a:rPr>
              <a:t>Black Hills - 269</a:t>
            </a:r>
            <a:endParaRPr lang="en-US" dirty="0"/>
          </a:p>
          <a:p>
            <a:pPr marL="68580" indent="0" algn="r">
              <a:buNone/>
            </a:pPr>
            <a:endParaRPr lang="en-US" b="1" dirty="0" smtClean="0"/>
          </a:p>
          <a:p>
            <a:pPr marL="68580" indent="0" algn="r">
              <a:buNone/>
            </a:pPr>
            <a:r>
              <a:rPr lang="en-US" b="1" dirty="0" smtClean="0"/>
              <a:t>Wisconsin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18"/>
              </a:rPr>
              <a:t>Milwaukee - 105</a:t>
            </a:r>
            <a:endParaRPr lang="en-US" dirty="0"/>
          </a:p>
          <a:p>
            <a:pPr algn="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319419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0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14:window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Midwest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92" y="2324100"/>
            <a:ext cx="4035429" cy="3508375"/>
          </a:xfrm>
        </p:spPr>
      </p:pic>
    </p:spTree>
    <p:extLst>
      <p:ext uri="{BB962C8B-B14F-4D97-AF65-F5344CB8AC3E}">
        <p14:creationId xmlns:p14="http://schemas.microsoft.com/office/powerpoint/2010/main" val="2578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>
        <p14:vortex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500" b="1" dirty="0" smtClean="0">
                <a:latin typeface="Cambria" panose="02040503050406030204" pitchFamily="18" charset="0"/>
              </a:rPr>
              <a:t>My NAWIC Journey</a:t>
            </a:r>
            <a:br>
              <a:rPr lang="en-US" sz="5500" b="1" dirty="0" smtClean="0">
                <a:latin typeface="Cambria" panose="02040503050406030204" pitchFamily="18" charset="0"/>
              </a:rPr>
            </a:br>
            <a:r>
              <a:rPr lang="en-US" sz="2000" b="1" dirty="0" smtClean="0">
                <a:latin typeface="Cambria" panose="02040503050406030204" pitchFamily="18" charset="0"/>
              </a:rPr>
              <a:t>Jodi Wiemerslage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Joined SE MN Chapter 346 July 2013</a:t>
            </a:r>
          </a:p>
          <a:p>
            <a:pPr lvl="1"/>
            <a:r>
              <a:rPr lang="en-US" b="1" dirty="0" smtClean="0"/>
              <a:t>Chapter President 2014-2016</a:t>
            </a:r>
          </a:p>
          <a:p>
            <a:pPr lvl="1"/>
            <a:r>
              <a:rPr lang="en-US" b="1" dirty="0" smtClean="0"/>
              <a:t>Chapter Treasurer 2016-2018</a:t>
            </a:r>
          </a:p>
          <a:p>
            <a:pPr lvl="2"/>
            <a:r>
              <a:rPr lang="en-US" sz="2200" b="1" dirty="0" smtClean="0"/>
              <a:t>STEAM Committee Chair</a:t>
            </a:r>
          </a:p>
          <a:p>
            <a:pPr lvl="2"/>
            <a:r>
              <a:rPr lang="en-US" sz="2200" b="1" dirty="0" smtClean="0"/>
              <a:t>WIC Week Chair</a:t>
            </a:r>
          </a:p>
          <a:p>
            <a:pPr lvl="2"/>
            <a:r>
              <a:rPr lang="en-US" sz="2200" b="1" dirty="0" smtClean="0"/>
              <a:t>PR Marketing/ Membership Chair</a:t>
            </a:r>
          </a:p>
          <a:p>
            <a:pPr lvl="2"/>
            <a:r>
              <a:rPr lang="en-US" sz="2200" b="1" dirty="0" smtClean="0"/>
              <a:t>Block Kids Co-Chair</a:t>
            </a:r>
          </a:p>
          <a:p>
            <a:pPr lvl="0">
              <a:buClr>
                <a:srgbClr val="FF0000"/>
              </a:buClr>
            </a:pPr>
            <a:r>
              <a:rPr lang="en-US" sz="2200" b="1" dirty="0">
                <a:solidFill>
                  <a:srgbClr val="000000"/>
                </a:solidFill>
              </a:rPr>
              <a:t>Midwest Region PR Marketing Chair </a:t>
            </a:r>
            <a:r>
              <a:rPr lang="en-US" sz="2200" b="1" dirty="0" smtClean="0">
                <a:solidFill>
                  <a:srgbClr val="000000"/>
                </a:solidFill>
              </a:rPr>
              <a:t>2016-2018</a:t>
            </a:r>
            <a:endParaRPr lang="en-US" sz="2200" b="1" dirty="0" smtClean="0"/>
          </a:p>
          <a:p>
            <a:pPr lvl="2"/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1621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Cambria" panose="02040503050406030204" pitchFamily="18" charset="0"/>
              </a:rPr>
              <a:t>2015 </a:t>
            </a:r>
            <a:br>
              <a:rPr lang="en-US" sz="4400" b="1" dirty="0" smtClean="0">
                <a:latin typeface="Cambria" panose="02040503050406030204" pitchFamily="18" charset="0"/>
              </a:rPr>
            </a:br>
            <a:r>
              <a:rPr lang="en-US" sz="4400" b="1" dirty="0" smtClean="0">
                <a:latin typeface="Cambria" panose="02040503050406030204" pitchFamily="18" charset="0"/>
              </a:rPr>
              <a:t>Future Leader of the Year</a:t>
            </a:r>
            <a:br>
              <a:rPr lang="en-US" sz="4400" b="1" dirty="0" smtClean="0">
                <a:latin typeface="Cambria" panose="02040503050406030204" pitchFamily="18" charset="0"/>
              </a:rPr>
            </a:br>
            <a:r>
              <a:rPr lang="en-US" sz="1800" b="1" dirty="0" smtClean="0">
                <a:latin typeface="Cambria" panose="02040503050406030204" pitchFamily="18" charset="0"/>
              </a:rPr>
              <a:t>Jodi Wiemerslage</a:t>
            </a:r>
            <a:endParaRPr lang="en-US" sz="1800" b="1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413338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“The </a:t>
            </a:r>
            <a:r>
              <a:rPr lang="en-US" i="1" dirty="0"/>
              <a:t>mission of the </a:t>
            </a:r>
            <a:r>
              <a:rPr lang="en-US" i="1" dirty="0" smtClean="0"/>
              <a:t>award </a:t>
            </a:r>
            <a:r>
              <a:rPr lang="en-US" i="1" dirty="0"/>
              <a:t>is to recognize outstanding efforts of NAWIC members. The Future Leader of the Year Award is presented to a new member of NAWIC who has been actively involved in the association throughout her first two years</a:t>
            </a:r>
            <a:r>
              <a:rPr lang="en-US" i="1" dirty="0" smtClean="0"/>
              <a:t>.”</a:t>
            </a:r>
          </a:p>
          <a:p>
            <a:endParaRPr lang="en-US" i="1" dirty="0"/>
          </a:p>
          <a:p>
            <a:r>
              <a:rPr lang="en-US" b="1" dirty="0" smtClean="0">
                <a:solidFill>
                  <a:schemeClr val="accent1"/>
                </a:solidFill>
              </a:rPr>
              <a:t>THANK YOU </a:t>
            </a:r>
            <a:r>
              <a:rPr lang="en-US" dirty="0" smtClean="0"/>
              <a:t>to Mary Becker for nominating me for this amazing  award.  Without the support of Mary and SE MN Chapter 346 I would not be where I am today in NAWIC.  I am so honored and blessed to be surrounded by such empowering, beautiful women.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791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srgbClr val="FF0000"/>
                </a:solidFill>
              </a:rPr>
              <a:t>Be Inspired to Nominate Someone You Know – It Is Life Changing</a:t>
            </a:r>
          </a:p>
        </p:txBody>
      </p:sp>
    </p:spTree>
    <p:extLst>
      <p:ext uri="{BB962C8B-B14F-4D97-AF65-F5344CB8AC3E}">
        <p14:creationId xmlns:p14="http://schemas.microsoft.com/office/powerpoint/2010/main" val="889236015"/>
      </p:ext>
    </p:extLst>
  </p:cSld>
  <p:clrMapOvr>
    <a:masterClrMapping/>
  </p:clrMapOvr>
  <p:transition spd="slow" advClick="0" advTm="1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5800"/>
            <a:ext cx="3909060" cy="5212080"/>
          </a:xfrm>
        </p:spPr>
      </p:pic>
      <p:pic>
        <p:nvPicPr>
          <p:cNvPr id="2050" name="Picture 2" descr="\\RSVR5\R-Users$\JWiemerslage\My Documents\NAWIC\Marketing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2562988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4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Southeast MN Chapter 346</a:t>
            </a:r>
            <a:br>
              <a:rPr lang="en-US" b="1" dirty="0" smtClean="0"/>
            </a:br>
            <a:r>
              <a:rPr lang="en-US" sz="2000" b="1" dirty="0" smtClean="0"/>
              <a:t>Jodi Wiemerslage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b="1" dirty="0" smtClean="0"/>
              <a:t>“NAWIC </a:t>
            </a:r>
            <a:r>
              <a:rPr lang="en-US" b="1" dirty="0"/>
              <a:t>Chapter 346 is based out of Rochester, MN and encompasses Southeastern Minnesota. First chartered in </a:t>
            </a:r>
            <a:r>
              <a:rPr lang="en-US" b="1" dirty="0" smtClean="0"/>
              <a:t>1993, </a:t>
            </a:r>
            <a:r>
              <a:rPr lang="en-US" b="1" dirty="0"/>
              <a:t>our chapter is now </a:t>
            </a:r>
            <a:r>
              <a:rPr lang="en-US" b="1" dirty="0" smtClean="0"/>
              <a:t>27+ </a:t>
            </a:r>
            <a:r>
              <a:rPr lang="en-US" b="1" dirty="0"/>
              <a:t>members strong and growing. Our mission is to support and encourage the growth of the number of women in the construction industry through scholarships and educational opportunities</a:t>
            </a:r>
            <a:r>
              <a:rPr lang="en-US" b="1" dirty="0" smtClean="0"/>
              <a:t>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434324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6017039" cy="4572000"/>
          </a:xfrm>
        </p:spPr>
      </p:pic>
      <p:sp>
        <p:nvSpPr>
          <p:cNvPr id="5" name="TextBox 4"/>
          <p:cNvSpPr txBox="1"/>
          <p:nvPr/>
        </p:nvSpPr>
        <p:spPr>
          <a:xfrm>
            <a:off x="609600" y="92606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SE MN Chapter 346 Chartered in 1993 With the Support of the Minneapolis St Paul Chapter 164</a:t>
            </a:r>
            <a:endParaRPr lang="en-US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20195"/>
      </p:ext>
    </p:extLst>
  </p:cSld>
  <p:clrMapOvr>
    <a:masterClrMapping/>
  </p:clrMapOvr>
  <p:transition spd="slow" advClick="0" advTm="9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914400" y="926068"/>
            <a:ext cx="7467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Southeast MN Chapter 346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My Employer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Jodi Wiemerslage, PM/Estimator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“Hunt </a:t>
            </a:r>
            <a:r>
              <a:rPr lang="en-US" i="1" dirty="0"/>
              <a:t>Electric is a national design build electrical contracting firm grounded in the simple, powerful concept of performing efficient, quality work. Our loyalty is to our clients and our communities in more than 40 </a:t>
            </a:r>
            <a:r>
              <a:rPr lang="en-US" i="1" dirty="0" smtClean="0"/>
              <a:t>states”</a:t>
            </a:r>
          </a:p>
          <a:p>
            <a:r>
              <a:rPr lang="en-US" dirty="0" smtClean="0"/>
              <a:t>Employed with Hunt Electric as a Project Assistant in September 2005</a:t>
            </a:r>
          </a:p>
          <a:p>
            <a:r>
              <a:rPr lang="en-US" dirty="0" smtClean="0"/>
              <a:t>Promoted to Project Management in  October 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57757"/>
            <a:ext cx="22650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endParaRPr lang="en-US" sz="6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My Husband (BFF) - Brian</a:t>
            </a:r>
          </a:p>
          <a:p>
            <a:r>
              <a:rPr lang="en-US" b="1" dirty="0" smtClean="0"/>
              <a:t>My Daughters - Josie and Corinna</a:t>
            </a:r>
          </a:p>
          <a:p>
            <a:r>
              <a:rPr lang="en-US" b="1" dirty="0" smtClean="0"/>
              <a:t>My Son - Wyatt</a:t>
            </a:r>
          </a:p>
          <a:p>
            <a:r>
              <a:rPr lang="en-US" b="1" dirty="0" smtClean="0"/>
              <a:t>My Parents – Jim (RIP) and Judy </a:t>
            </a:r>
          </a:p>
          <a:p>
            <a:r>
              <a:rPr lang="en-US" b="1" dirty="0" smtClean="0"/>
              <a:t>My Brothers –John (Miriam) / Jeff (Vickie)</a:t>
            </a:r>
          </a:p>
          <a:p>
            <a:r>
              <a:rPr lang="en-US" b="1" dirty="0" smtClean="0"/>
              <a:t>Our Dog - Jesse James (Jack Russell)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26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2">
      <a:dk1>
        <a:sysClr val="windowText" lastClr="000000"/>
      </a:dk1>
      <a:lt1>
        <a:srgbClr val="E5E5E5"/>
      </a:lt1>
      <a:dk2>
        <a:srgbClr val="000000"/>
      </a:dk2>
      <a:lt2>
        <a:srgbClr val="7F7F7F"/>
      </a:lt2>
      <a:accent1>
        <a:srgbClr val="FF0000"/>
      </a:accent1>
      <a:accent2>
        <a:srgbClr val="7F7F7F"/>
      </a:accent2>
      <a:accent3>
        <a:srgbClr val="FF0000"/>
      </a:accent3>
      <a:accent4>
        <a:srgbClr val="000000"/>
      </a:accent4>
      <a:accent5>
        <a:srgbClr val="FF0000"/>
      </a:accent5>
      <a:accent6>
        <a:srgbClr val="7F7F7F"/>
      </a:accent6>
      <a:hlink>
        <a:srgbClr val="262626"/>
      </a:hlink>
      <a:folHlink>
        <a:srgbClr val="7F0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925</TotalTime>
  <Words>444</Words>
  <Application>Microsoft Office PowerPoint</Application>
  <PresentationFormat>On-screen Show (4:3)</PresentationFormat>
  <Paragraphs>59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Midwest Region Director Candidate 2018-2020</vt:lpstr>
      <vt:lpstr>My NAWIC Journey Jodi Wiemerslage</vt:lpstr>
      <vt:lpstr>2015  Future Leader of the Year Jodi Wiemerslage</vt:lpstr>
      <vt:lpstr>PowerPoint Presentation</vt:lpstr>
      <vt:lpstr>Southeast MN Chapter 346 Jodi Wiemerslage</vt:lpstr>
      <vt:lpstr>PowerPoint Presentation</vt:lpstr>
      <vt:lpstr>PowerPoint Presentation</vt:lpstr>
      <vt:lpstr>My Employer Jodi Wiemerslage, PM/Estimator</vt:lpstr>
      <vt:lpstr>Family</vt:lpstr>
      <vt:lpstr>We May Not Have it All Together But Together We Have it All</vt:lpstr>
      <vt:lpstr>Support, Encourage, Grow</vt:lpstr>
      <vt:lpstr>2018-2020 Midwest Region Director Candidate</vt:lpstr>
      <vt:lpstr>PowerPoint Presentation</vt:lpstr>
      <vt:lpstr>Thank You Midwest Region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West Region Director 2018-2020</dc:title>
  <dc:creator>Jodi Wiemerslage</dc:creator>
  <cp:lastModifiedBy>Jodi Wiemerslage</cp:lastModifiedBy>
  <cp:revision>44</cp:revision>
  <dcterms:created xsi:type="dcterms:W3CDTF">2018-01-01T21:55:24Z</dcterms:created>
  <dcterms:modified xsi:type="dcterms:W3CDTF">2018-03-03T13:48:06Z</dcterms:modified>
</cp:coreProperties>
</file>