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93" r:id="rId4"/>
    <p:sldId id="263" r:id="rId5"/>
    <p:sldId id="285" r:id="rId6"/>
    <p:sldId id="264" r:id="rId7"/>
    <p:sldId id="296" r:id="rId8"/>
    <p:sldId id="258" r:id="rId9"/>
    <p:sldId id="287" r:id="rId10"/>
    <p:sldId id="283" r:id="rId11"/>
    <p:sldId id="267" r:id="rId12"/>
    <p:sldId id="268" r:id="rId13"/>
    <p:sldId id="269" r:id="rId14"/>
    <p:sldId id="270" r:id="rId15"/>
    <p:sldId id="272" r:id="rId16"/>
    <p:sldId id="282" r:id="rId17"/>
    <p:sldId id="266" r:id="rId18"/>
    <p:sldId id="284" r:id="rId19"/>
    <p:sldId id="291" r:id="rId20"/>
    <p:sldId id="292" r:id="rId21"/>
    <p:sldId id="286" r:id="rId22"/>
    <p:sldId id="265" r:id="rId23"/>
    <p:sldId id="277" r:id="rId24"/>
    <p:sldId id="276" r:id="rId25"/>
    <p:sldId id="278" r:id="rId26"/>
    <p:sldId id="280" r:id="rId27"/>
    <p:sldId id="288" r:id="rId28"/>
    <p:sldId id="289" r:id="rId29"/>
    <p:sldId id="290" r:id="rId30"/>
    <p:sldId id="281"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4348" autoAdjust="0"/>
  </p:normalViewPr>
  <p:slideViewPr>
    <p:cSldViewPr snapToGrid="0">
      <p:cViewPr varScale="1">
        <p:scale>
          <a:sx n="60" d="100"/>
          <a:sy n="60" d="100"/>
        </p:scale>
        <p:origin x="336" y="66"/>
      </p:cViewPr>
      <p:guideLst/>
    </p:cSldViewPr>
  </p:slideViewPr>
  <p:notesTextViewPr>
    <p:cViewPr>
      <p:scale>
        <a:sx n="3" d="2"/>
        <a:sy n="3" d="2"/>
      </p:scale>
      <p:origin x="0" y="0"/>
    </p:cViewPr>
  </p:notesTextViewPr>
  <p:sorterViewPr>
    <p:cViewPr>
      <p:scale>
        <a:sx n="100" d="100"/>
        <a:sy n="100" d="100"/>
      </p:scale>
      <p:origin x="0" y="-1086"/>
    </p:cViewPr>
  </p:sorterViewPr>
  <p:notesViewPr>
    <p:cSldViewPr snapToGrid="0">
      <p:cViewPr varScale="1">
        <p:scale>
          <a:sx n="77" d="100"/>
          <a:sy n="77" d="100"/>
        </p:scale>
        <p:origin x="211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E0316-9A51-4A29-8BB2-3A06887C80F8}" type="doc">
      <dgm:prSet loTypeId="urn:microsoft.com/office/officeart/2005/8/layout/hierarchy1" loCatId="hierarchy" qsTypeId="urn:microsoft.com/office/officeart/2005/8/quickstyle/simple5" qsCatId="simple" csTypeId="urn:microsoft.com/office/officeart/2005/8/colors/accent5_2" csCatId="accent5" phldr="1"/>
      <dgm:spPr/>
      <dgm:t>
        <a:bodyPr/>
        <a:lstStyle/>
        <a:p>
          <a:endParaRPr lang="en-US"/>
        </a:p>
      </dgm:t>
    </dgm:pt>
    <dgm:pt modelId="{B41024BA-ED16-484E-B360-682DA8ADDE72}">
      <dgm:prSet/>
      <dgm:spPr/>
      <dgm:t>
        <a:bodyPr/>
        <a:lstStyle/>
        <a:p>
          <a:r>
            <a:rPr lang="en-US" dirty="0"/>
            <a:t>Awareness (Marketing)</a:t>
          </a:r>
        </a:p>
      </dgm:t>
    </dgm:pt>
    <dgm:pt modelId="{12170C81-780A-4E85-9C6D-D65D09408838}" type="parTrans" cxnId="{3B888456-2579-4948-9168-F457F9AC95E5}">
      <dgm:prSet/>
      <dgm:spPr/>
      <dgm:t>
        <a:bodyPr/>
        <a:lstStyle/>
        <a:p>
          <a:endParaRPr lang="en-US"/>
        </a:p>
      </dgm:t>
    </dgm:pt>
    <dgm:pt modelId="{D3754B7E-9319-4216-BB5D-F46304676FB6}" type="sibTrans" cxnId="{3B888456-2579-4948-9168-F457F9AC95E5}">
      <dgm:prSet/>
      <dgm:spPr/>
      <dgm:t>
        <a:bodyPr/>
        <a:lstStyle/>
        <a:p>
          <a:endParaRPr lang="en-US"/>
        </a:p>
      </dgm:t>
    </dgm:pt>
    <dgm:pt modelId="{A2D13947-94F3-4CA9-936D-528D0D4160F5}">
      <dgm:prSet/>
      <dgm:spPr/>
      <dgm:t>
        <a:bodyPr/>
        <a:lstStyle/>
        <a:p>
          <a:r>
            <a:rPr lang="en-US"/>
            <a:t>Education</a:t>
          </a:r>
        </a:p>
      </dgm:t>
    </dgm:pt>
    <dgm:pt modelId="{9B133A3E-58FF-4E4B-B89D-21C06FB9F0DF}" type="parTrans" cxnId="{40D3B81E-4F2A-4A0C-A6C8-501BE1C75F51}">
      <dgm:prSet/>
      <dgm:spPr/>
      <dgm:t>
        <a:bodyPr/>
        <a:lstStyle/>
        <a:p>
          <a:endParaRPr lang="en-US"/>
        </a:p>
      </dgm:t>
    </dgm:pt>
    <dgm:pt modelId="{FF854F03-83A3-40B0-82B6-5E3FB549466C}" type="sibTrans" cxnId="{40D3B81E-4F2A-4A0C-A6C8-501BE1C75F51}">
      <dgm:prSet/>
      <dgm:spPr/>
      <dgm:t>
        <a:bodyPr/>
        <a:lstStyle/>
        <a:p>
          <a:endParaRPr lang="en-US"/>
        </a:p>
      </dgm:t>
    </dgm:pt>
    <dgm:pt modelId="{7B85B65C-AF8D-45E1-AF85-F8C5BD54040E}">
      <dgm:prSet/>
      <dgm:spPr/>
      <dgm:t>
        <a:bodyPr/>
        <a:lstStyle/>
        <a:p>
          <a:r>
            <a:rPr lang="en-US"/>
            <a:t>Infrastructure (Resources)</a:t>
          </a:r>
        </a:p>
      </dgm:t>
    </dgm:pt>
    <dgm:pt modelId="{6301C752-A796-4FA0-8FA1-D43F58DAD9D1}" type="parTrans" cxnId="{CE1FADAB-D4BA-4B37-A913-853A992433DD}">
      <dgm:prSet/>
      <dgm:spPr/>
      <dgm:t>
        <a:bodyPr/>
        <a:lstStyle/>
        <a:p>
          <a:endParaRPr lang="en-US"/>
        </a:p>
      </dgm:t>
    </dgm:pt>
    <dgm:pt modelId="{E96F69AB-EE42-4111-BCE3-F9CD33D69119}" type="sibTrans" cxnId="{CE1FADAB-D4BA-4B37-A913-853A992433DD}">
      <dgm:prSet/>
      <dgm:spPr/>
      <dgm:t>
        <a:bodyPr/>
        <a:lstStyle/>
        <a:p>
          <a:endParaRPr lang="en-US"/>
        </a:p>
      </dgm:t>
    </dgm:pt>
    <dgm:pt modelId="{EDFD242D-AE72-4E51-9AFD-8A56AAF30958}">
      <dgm:prSet/>
      <dgm:spPr/>
      <dgm:t>
        <a:bodyPr/>
        <a:lstStyle/>
        <a:p>
          <a:r>
            <a:rPr lang="en-US"/>
            <a:t>Membership</a:t>
          </a:r>
        </a:p>
      </dgm:t>
    </dgm:pt>
    <dgm:pt modelId="{CD42D2B6-479D-4D8E-BA31-B4898FFDB987}" type="parTrans" cxnId="{12B8F9BD-A309-4210-8328-04D7C40236CC}">
      <dgm:prSet/>
      <dgm:spPr/>
      <dgm:t>
        <a:bodyPr/>
        <a:lstStyle/>
        <a:p>
          <a:endParaRPr lang="en-US"/>
        </a:p>
      </dgm:t>
    </dgm:pt>
    <dgm:pt modelId="{11FE7DD3-E433-4249-A2B1-16E65B7C9A06}" type="sibTrans" cxnId="{12B8F9BD-A309-4210-8328-04D7C40236CC}">
      <dgm:prSet/>
      <dgm:spPr/>
      <dgm:t>
        <a:bodyPr/>
        <a:lstStyle/>
        <a:p>
          <a:endParaRPr lang="en-US"/>
        </a:p>
      </dgm:t>
    </dgm:pt>
    <dgm:pt modelId="{2E453F44-26A7-4951-9CE3-C93C87C1ED57}" type="pres">
      <dgm:prSet presAssocID="{733E0316-9A51-4A29-8BB2-3A06887C80F8}" presName="hierChild1" presStyleCnt="0">
        <dgm:presLayoutVars>
          <dgm:chPref val="1"/>
          <dgm:dir/>
          <dgm:animOne val="branch"/>
          <dgm:animLvl val="lvl"/>
          <dgm:resizeHandles/>
        </dgm:presLayoutVars>
      </dgm:prSet>
      <dgm:spPr/>
    </dgm:pt>
    <dgm:pt modelId="{12F29317-AD7F-4D52-A700-2609E9A1453D}" type="pres">
      <dgm:prSet presAssocID="{B41024BA-ED16-484E-B360-682DA8ADDE72}" presName="hierRoot1" presStyleCnt="0"/>
      <dgm:spPr/>
    </dgm:pt>
    <dgm:pt modelId="{02F3F3D4-A7E6-4A87-8A78-9F6A1979ABC2}" type="pres">
      <dgm:prSet presAssocID="{B41024BA-ED16-484E-B360-682DA8ADDE72}" presName="composite" presStyleCnt="0"/>
      <dgm:spPr/>
    </dgm:pt>
    <dgm:pt modelId="{4A8EF31E-7154-46AB-864D-CB57F76394A4}" type="pres">
      <dgm:prSet presAssocID="{B41024BA-ED16-484E-B360-682DA8ADDE72}" presName="background" presStyleLbl="node0" presStyleIdx="0" presStyleCnt="4"/>
      <dgm:spPr/>
    </dgm:pt>
    <dgm:pt modelId="{E332CB07-8555-486B-AADB-2B5D4086940E}" type="pres">
      <dgm:prSet presAssocID="{B41024BA-ED16-484E-B360-682DA8ADDE72}" presName="text" presStyleLbl="fgAcc0" presStyleIdx="0" presStyleCnt="4">
        <dgm:presLayoutVars>
          <dgm:chPref val="3"/>
        </dgm:presLayoutVars>
      </dgm:prSet>
      <dgm:spPr/>
    </dgm:pt>
    <dgm:pt modelId="{975BCDB5-F98B-460C-8D50-EAE61A21122B}" type="pres">
      <dgm:prSet presAssocID="{B41024BA-ED16-484E-B360-682DA8ADDE72}" presName="hierChild2" presStyleCnt="0"/>
      <dgm:spPr/>
    </dgm:pt>
    <dgm:pt modelId="{958D95EF-818C-4E49-A123-B553D42031C2}" type="pres">
      <dgm:prSet presAssocID="{A2D13947-94F3-4CA9-936D-528D0D4160F5}" presName="hierRoot1" presStyleCnt="0"/>
      <dgm:spPr/>
    </dgm:pt>
    <dgm:pt modelId="{FCD45633-3F9A-440A-9036-65CB94B8EAAE}" type="pres">
      <dgm:prSet presAssocID="{A2D13947-94F3-4CA9-936D-528D0D4160F5}" presName="composite" presStyleCnt="0"/>
      <dgm:spPr/>
    </dgm:pt>
    <dgm:pt modelId="{09EA560E-2899-4F52-B697-9C9A8DDFF798}" type="pres">
      <dgm:prSet presAssocID="{A2D13947-94F3-4CA9-936D-528D0D4160F5}" presName="background" presStyleLbl="node0" presStyleIdx="1" presStyleCnt="4"/>
      <dgm:spPr/>
    </dgm:pt>
    <dgm:pt modelId="{6B596E1D-4828-42AF-A36B-2DA8172A1305}" type="pres">
      <dgm:prSet presAssocID="{A2D13947-94F3-4CA9-936D-528D0D4160F5}" presName="text" presStyleLbl="fgAcc0" presStyleIdx="1" presStyleCnt="4">
        <dgm:presLayoutVars>
          <dgm:chPref val="3"/>
        </dgm:presLayoutVars>
      </dgm:prSet>
      <dgm:spPr/>
    </dgm:pt>
    <dgm:pt modelId="{67299004-8964-47BD-8472-036A1707B920}" type="pres">
      <dgm:prSet presAssocID="{A2D13947-94F3-4CA9-936D-528D0D4160F5}" presName="hierChild2" presStyleCnt="0"/>
      <dgm:spPr/>
    </dgm:pt>
    <dgm:pt modelId="{1F113F80-72CB-4928-9FDD-9E8CC6DCC978}" type="pres">
      <dgm:prSet presAssocID="{7B85B65C-AF8D-45E1-AF85-F8C5BD54040E}" presName="hierRoot1" presStyleCnt="0"/>
      <dgm:spPr/>
    </dgm:pt>
    <dgm:pt modelId="{EE8BE182-2D4B-441C-B0BA-0B91657FEDA0}" type="pres">
      <dgm:prSet presAssocID="{7B85B65C-AF8D-45E1-AF85-F8C5BD54040E}" presName="composite" presStyleCnt="0"/>
      <dgm:spPr/>
    </dgm:pt>
    <dgm:pt modelId="{ED6F7C0C-07AE-46C7-B21C-18842DF366CC}" type="pres">
      <dgm:prSet presAssocID="{7B85B65C-AF8D-45E1-AF85-F8C5BD54040E}" presName="background" presStyleLbl="node0" presStyleIdx="2" presStyleCnt="4"/>
      <dgm:spPr/>
    </dgm:pt>
    <dgm:pt modelId="{D2C139F0-154D-439D-9931-0F459DA6EFEA}" type="pres">
      <dgm:prSet presAssocID="{7B85B65C-AF8D-45E1-AF85-F8C5BD54040E}" presName="text" presStyleLbl="fgAcc0" presStyleIdx="2" presStyleCnt="4">
        <dgm:presLayoutVars>
          <dgm:chPref val="3"/>
        </dgm:presLayoutVars>
      </dgm:prSet>
      <dgm:spPr/>
    </dgm:pt>
    <dgm:pt modelId="{6E0648DC-4E49-45E6-A4DB-BD9CB81B3904}" type="pres">
      <dgm:prSet presAssocID="{7B85B65C-AF8D-45E1-AF85-F8C5BD54040E}" presName="hierChild2" presStyleCnt="0"/>
      <dgm:spPr/>
    </dgm:pt>
    <dgm:pt modelId="{FFD7A5D8-DFDB-4138-B214-BC4395252A9E}" type="pres">
      <dgm:prSet presAssocID="{EDFD242D-AE72-4E51-9AFD-8A56AAF30958}" presName="hierRoot1" presStyleCnt="0"/>
      <dgm:spPr/>
    </dgm:pt>
    <dgm:pt modelId="{8B8898D6-7FAB-45A5-B608-15E81EB93368}" type="pres">
      <dgm:prSet presAssocID="{EDFD242D-AE72-4E51-9AFD-8A56AAF30958}" presName="composite" presStyleCnt="0"/>
      <dgm:spPr/>
    </dgm:pt>
    <dgm:pt modelId="{0078B030-2854-4A58-B30C-E97C3D25AFFA}" type="pres">
      <dgm:prSet presAssocID="{EDFD242D-AE72-4E51-9AFD-8A56AAF30958}" presName="background" presStyleLbl="node0" presStyleIdx="3" presStyleCnt="4"/>
      <dgm:spPr/>
    </dgm:pt>
    <dgm:pt modelId="{39F16C84-6B9D-4373-A77F-33D71B14B200}" type="pres">
      <dgm:prSet presAssocID="{EDFD242D-AE72-4E51-9AFD-8A56AAF30958}" presName="text" presStyleLbl="fgAcc0" presStyleIdx="3" presStyleCnt="4">
        <dgm:presLayoutVars>
          <dgm:chPref val="3"/>
        </dgm:presLayoutVars>
      </dgm:prSet>
      <dgm:spPr/>
    </dgm:pt>
    <dgm:pt modelId="{281D7E86-FB3D-4BB5-9B0C-DB2773815F12}" type="pres">
      <dgm:prSet presAssocID="{EDFD242D-AE72-4E51-9AFD-8A56AAF30958}" presName="hierChild2" presStyleCnt="0"/>
      <dgm:spPr/>
    </dgm:pt>
  </dgm:ptLst>
  <dgm:cxnLst>
    <dgm:cxn modelId="{AF160004-3B58-4517-8FBD-5A56C57F4FE7}" type="presOf" srcId="{B41024BA-ED16-484E-B360-682DA8ADDE72}" destId="{E332CB07-8555-486B-AADB-2B5D4086940E}" srcOrd="0" destOrd="0" presId="urn:microsoft.com/office/officeart/2005/8/layout/hierarchy1"/>
    <dgm:cxn modelId="{40D3B81E-4F2A-4A0C-A6C8-501BE1C75F51}" srcId="{733E0316-9A51-4A29-8BB2-3A06887C80F8}" destId="{A2D13947-94F3-4CA9-936D-528D0D4160F5}" srcOrd="1" destOrd="0" parTransId="{9B133A3E-58FF-4E4B-B89D-21C06FB9F0DF}" sibTransId="{FF854F03-83A3-40B0-82B6-5E3FB549466C}"/>
    <dgm:cxn modelId="{B77EB63F-3486-4B7D-B13B-A8E751718C8B}" type="presOf" srcId="{A2D13947-94F3-4CA9-936D-528D0D4160F5}" destId="{6B596E1D-4828-42AF-A36B-2DA8172A1305}" srcOrd="0" destOrd="0" presId="urn:microsoft.com/office/officeart/2005/8/layout/hierarchy1"/>
    <dgm:cxn modelId="{5699CF54-D2E8-48B5-9523-7873F52DA71F}" type="presOf" srcId="{733E0316-9A51-4A29-8BB2-3A06887C80F8}" destId="{2E453F44-26A7-4951-9CE3-C93C87C1ED57}" srcOrd="0" destOrd="0" presId="urn:microsoft.com/office/officeart/2005/8/layout/hierarchy1"/>
    <dgm:cxn modelId="{3B888456-2579-4948-9168-F457F9AC95E5}" srcId="{733E0316-9A51-4A29-8BB2-3A06887C80F8}" destId="{B41024BA-ED16-484E-B360-682DA8ADDE72}" srcOrd="0" destOrd="0" parTransId="{12170C81-780A-4E85-9C6D-D65D09408838}" sibTransId="{D3754B7E-9319-4216-BB5D-F46304676FB6}"/>
    <dgm:cxn modelId="{CE1FADAB-D4BA-4B37-A913-853A992433DD}" srcId="{733E0316-9A51-4A29-8BB2-3A06887C80F8}" destId="{7B85B65C-AF8D-45E1-AF85-F8C5BD54040E}" srcOrd="2" destOrd="0" parTransId="{6301C752-A796-4FA0-8FA1-D43F58DAD9D1}" sibTransId="{E96F69AB-EE42-4111-BCE3-F9CD33D69119}"/>
    <dgm:cxn modelId="{F06A4FB9-FCEB-4D7C-94A3-104FA0BB774A}" type="presOf" srcId="{7B85B65C-AF8D-45E1-AF85-F8C5BD54040E}" destId="{D2C139F0-154D-439D-9931-0F459DA6EFEA}" srcOrd="0" destOrd="0" presId="urn:microsoft.com/office/officeart/2005/8/layout/hierarchy1"/>
    <dgm:cxn modelId="{12B8F9BD-A309-4210-8328-04D7C40236CC}" srcId="{733E0316-9A51-4A29-8BB2-3A06887C80F8}" destId="{EDFD242D-AE72-4E51-9AFD-8A56AAF30958}" srcOrd="3" destOrd="0" parTransId="{CD42D2B6-479D-4D8E-BA31-B4898FFDB987}" sibTransId="{11FE7DD3-E433-4249-A2B1-16E65B7C9A06}"/>
    <dgm:cxn modelId="{D70141D2-E526-4081-89B6-EF88EA18F2DA}" type="presOf" srcId="{EDFD242D-AE72-4E51-9AFD-8A56AAF30958}" destId="{39F16C84-6B9D-4373-A77F-33D71B14B200}" srcOrd="0" destOrd="0" presId="urn:microsoft.com/office/officeart/2005/8/layout/hierarchy1"/>
    <dgm:cxn modelId="{4FEEE34F-40FA-4E8C-9196-BC61FA90C6B0}" type="presParOf" srcId="{2E453F44-26A7-4951-9CE3-C93C87C1ED57}" destId="{12F29317-AD7F-4D52-A700-2609E9A1453D}" srcOrd="0" destOrd="0" presId="urn:microsoft.com/office/officeart/2005/8/layout/hierarchy1"/>
    <dgm:cxn modelId="{F08E06AC-CD46-4710-A866-218AA2B79F43}" type="presParOf" srcId="{12F29317-AD7F-4D52-A700-2609E9A1453D}" destId="{02F3F3D4-A7E6-4A87-8A78-9F6A1979ABC2}" srcOrd="0" destOrd="0" presId="urn:microsoft.com/office/officeart/2005/8/layout/hierarchy1"/>
    <dgm:cxn modelId="{D53D4FD4-455B-4C59-B4CA-FD1B7C9073B5}" type="presParOf" srcId="{02F3F3D4-A7E6-4A87-8A78-9F6A1979ABC2}" destId="{4A8EF31E-7154-46AB-864D-CB57F76394A4}" srcOrd="0" destOrd="0" presId="urn:microsoft.com/office/officeart/2005/8/layout/hierarchy1"/>
    <dgm:cxn modelId="{836CC7EE-6E08-48BC-8B2B-FE0C20BFC752}" type="presParOf" srcId="{02F3F3D4-A7E6-4A87-8A78-9F6A1979ABC2}" destId="{E332CB07-8555-486B-AADB-2B5D4086940E}" srcOrd="1" destOrd="0" presId="urn:microsoft.com/office/officeart/2005/8/layout/hierarchy1"/>
    <dgm:cxn modelId="{D2FCD915-028E-4054-A43A-F352838131B9}" type="presParOf" srcId="{12F29317-AD7F-4D52-A700-2609E9A1453D}" destId="{975BCDB5-F98B-460C-8D50-EAE61A21122B}" srcOrd="1" destOrd="0" presId="urn:microsoft.com/office/officeart/2005/8/layout/hierarchy1"/>
    <dgm:cxn modelId="{579C02E9-7674-4AB4-A7BC-6301F3299576}" type="presParOf" srcId="{2E453F44-26A7-4951-9CE3-C93C87C1ED57}" destId="{958D95EF-818C-4E49-A123-B553D42031C2}" srcOrd="1" destOrd="0" presId="urn:microsoft.com/office/officeart/2005/8/layout/hierarchy1"/>
    <dgm:cxn modelId="{5C6D027F-553C-42C2-9950-93CA74DFF22D}" type="presParOf" srcId="{958D95EF-818C-4E49-A123-B553D42031C2}" destId="{FCD45633-3F9A-440A-9036-65CB94B8EAAE}" srcOrd="0" destOrd="0" presId="urn:microsoft.com/office/officeart/2005/8/layout/hierarchy1"/>
    <dgm:cxn modelId="{8BD8155B-49D0-4744-A5D9-9D6E380E1E20}" type="presParOf" srcId="{FCD45633-3F9A-440A-9036-65CB94B8EAAE}" destId="{09EA560E-2899-4F52-B697-9C9A8DDFF798}" srcOrd="0" destOrd="0" presId="urn:microsoft.com/office/officeart/2005/8/layout/hierarchy1"/>
    <dgm:cxn modelId="{5F1BBCB9-ADA7-4D70-A785-7105C12B1343}" type="presParOf" srcId="{FCD45633-3F9A-440A-9036-65CB94B8EAAE}" destId="{6B596E1D-4828-42AF-A36B-2DA8172A1305}" srcOrd="1" destOrd="0" presId="urn:microsoft.com/office/officeart/2005/8/layout/hierarchy1"/>
    <dgm:cxn modelId="{6C338563-1310-4856-A1A3-62B8CAEF2418}" type="presParOf" srcId="{958D95EF-818C-4E49-A123-B553D42031C2}" destId="{67299004-8964-47BD-8472-036A1707B920}" srcOrd="1" destOrd="0" presId="urn:microsoft.com/office/officeart/2005/8/layout/hierarchy1"/>
    <dgm:cxn modelId="{40AC3A1E-0A65-4D72-B290-E4EBBB1B0039}" type="presParOf" srcId="{2E453F44-26A7-4951-9CE3-C93C87C1ED57}" destId="{1F113F80-72CB-4928-9FDD-9E8CC6DCC978}" srcOrd="2" destOrd="0" presId="urn:microsoft.com/office/officeart/2005/8/layout/hierarchy1"/>
    <dgm:cxn modelId="{8435A729-B6E6-4E46-AFC5-7C57DCFC4CC7}" type="presParOf" srcId="{1F113F80-72CB-4928-9FDD-9E8CC6DCC978}" destId="{EE8BE182-2D4B-441C-B0BA-0B91657FEDA0}" srcOrd="0" destOrd="0" presId="urn:microsoft.com/office/officeart/2005/8/layout/hierarchy1"/>
    <dgm:cxn modelId="{EA8C613E-1539-4D1A-89CC-9BFB9AF543A1}" type="presParOf" srcId="{EE8BE182-2D4B-441C-B0BA-0B91657FEDA0}" destId="{ED6F7C0C-07AE-46C7-B21C-18842DF366CC}" srcOrd="0" destOrd="0" presId="urn:microsoft.com/office/officeart/2005/8/layout/hierarchy1"/>
    <dgm:cxn modelId="{39A56AB5-4FA8-4143-9B16-80F5FE2401E4}" type="presParOf" srcId="{EE8BE182-2D4B-441C-B0BA-0B91657FEDA0}" destId="{D2C139F0-154D-439D-9931-0F459DA6EFEA}" srcOrd="1" destOrd="0" presId="urn:microsoft.com/office/officeart/2005/8/layout/hierarchy1"/>
    <dgm:cxn modelId="{AC74064C-B2DA-4408-9829-4978AD77C207}" type="presParOf" srcId="{1F113F80-72CB-4928-9FDD-9E8CC6DCC978}" destId="{6E0648DC-4E49-45E6-A4DB-BD9CB81B3904}" srcOrd="1" destOrd="0" presId="urn:microsoft.com/office/officeart/2005/8/layout/hierarchy1"/>
    <dgm:cxn modelId="{EE5C77C1-B37A-48B7-A005-0B68130828D1}" type="presParOf" srcId="{2E453F44-26A7-4951-9CE3-C93C87C1ED57}" destId="{FFD7A5D8-DFDB-4138-B214-BC4395252A9E}" srcOrd="3" destOrd="0" presId="urn:microsoft.com/office/officeart/2005/8/layout/hierarchy1"/>
    <dgm:cxn modelId="{24CF3D7A-C52A-487C-BC0C-2352B948BA0E}" type="presParOf" srcId="{FFD7A5D8-DFDB-4138-B214-BC4395252A9E}" destId="{8B8898D6-7FAB-45A5-B608-15E81EB93368}" srcOrd="0" destOrd="0" presId="urn:microsoft.com/office/officeart/2005/8/layout/hierarchy1"/>
    <dgm:cxn modelId="{47D293CE-DE21-4CE2-818D-7AD6D411A4ED}" type="presParOf" srcId="{8B8898D6-7FAB-45A5-B608-15E81EB93368}" destId="{0078B030-2854-4A58-B30C-E97C3D25AFFA}" srcOrd="0" destOrd="0" presId="urn:microsoft.com/office/officeart/2005/8/layout/hierarchy1"/>
    <dgm:cxn modelId="{7895F9F2-9EA2-4F9A-B9D3-47EF87FFA90B}" type="presParOf" srcId="{8B8898D6-7FAB-45A5-B608-15E81EB93368}" destId="{39F16C84-6B9D-4373-A77F-33D71B14B200}" srcOrd="1" destOrd="0" presId="urn:microsoft.com/office/officeart/2005/8/layout/hierarchy1"/>
    <dgm:cxn modelId="{0767644C-5E38-47A5-A8BD-EF7784F8770D}" type="presParOf" srcId="{FFD7A5D8-DFDB-4138-B214-BC4395252A9E}" destId="{281D7E86-FB3D-4BB5-9B0C-DB2773815F1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95B72-8172-4F35-9888-0416296E6B7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8B3CF71-5556-46A1-8845-2C7272A069BE}">
      <dgm:prSet/>
      <dgm:spPr/>
      <dgm:t>
        <a:bodyPr/>
        <a:lstStyle/>
        <a:p>
          <a:r>
            <a:rPr lang="en-US"/>
            <a:t>What do you want to achieve?</a:t>
          </a:r>
        </a:p>
      </dgm:t>
    </dgm:pt>
    <dgm:pt modelId="{EB67254B-6FBA-4106-8AA2-A5B31AA3E4F4}" type="parTrans" cxnId="{C480BB34-44ED-4245-92F3-D7C845B6CA36}">
      <dgm:prSet/>
      <dgm:spPr/>
      <dgm:t>
        <a:bodyPr/>
        <a:lstStyle/>
        <a:p>
          <a:endParaRPr lang="en-US"/>
        </a:p>
      </dgm:t>
    </dgm:pt>
    <dgm:pt modelId="{C87ABB19-9C49-4F81-809F-52CAC4F16BCC}" type="sibTrans" cxnId="{C480BB34-44ED-4245-92F3-D7C845B6CA36}">
      <dgm:prSet/>
      <dgm:spPr/>
      <dgm:t>
        <a:bodyPr/>
        <a:lstStyle/>
        <a:p>
          <a:endParaRPr lang="en-US"/>
        </a:p>
      </dgm:t>
    </dgm:pt>
    <dgm:pt modelId="{3F5F91CC-1F00-46B9-B8D4-EDF97A2D0404}">
      <dgm:prSet/>
      <dgm:spPr/>
      <dgm:t>
        <a:bodyPr/>
        <a:lstStyle/>
        <a:p>
          <a:r>
            <a:rPr lang="en-US"/>
            <a:t>Have a clear outcome of the goal</a:t>
          </a:r>
        </a:p>
      </dgm:t>
    </dgm:pt>
    <dgm:pt modelId="{007E0BC5-80AA-4B39-A0A5-B95043D8589E}" type="parTrans" cxnId="{D7704A0F-B89A-4BC8-AEE5-FB93D9F1EF07}">
      <dgm:prSet/>
      <dgm:spPr/>
      <dgm:t>
        <a:bodyPr/>
        <a:lstStyle/>
        <a:p>
          <a:endParaRPr lang="en-US"/>
        </a:p>
      </dgm:t>
    </dgm:pt>
    <dgm:pt modelId="{7F64A8FD-1D2C-404B-9895-A6C6256845A8}" type="sibTrans" cxnId="{D7704A0F-B89A-4BC8-AEE5-FB93D9F1EF07}">
      <dgm:prSet/>
      <dgm:spPr/>
      <dgm:t>
        <a:bodyPr/>
        <a:lstStyle/>
        <a:p>
          <a:endParaRPr lang="en-US"/>
        </a:p>
      </dgm:t>
    </dgm:pt>
    <dgm:pt modelId="{D77AD015-42D3-4A90-A613-6F36E08DCB42}" type="pres">
      <dgm:prSet presAssocID="{CF095B72-8172-4F35-9888-0416296E6B75}" presName="hierChild1" presStyleCnt="0">
        <dgm:presLayoutVars>
          <dgm:chPref val="1"/>
          <dgm:dir/>
          <dgm:animOne val="branch"/>
          <dgm:animLvl val="lvl"/>
          <dgm:resizeHandles/>
        </dgm:presLayoutVars>
      </dgm:prSet>
      <dgm:spPr/>
    </dgm:pt>
    <dgm:pt modelId="{EBDE03A0-E76B-4340-AE50-CEF86EBAAA17}" type="pres">
      <dgm:prSet presAssocID="{D8B3CF71-5556-46A1-8845-2C7272A069BE}" presName="hierRoot1" presStyleCnt="0"/>
      <dgm:spPr/>
    </dgm:pt>
    <dgm:pt modelId="{46C81984-127E-4994-B51B-5A6E3CE996BB}" type="pres">
      <dgm:prSet presAssocID="{D8B3CF71-5556-46A1-8845-2C7272A069BE}" presName="composite" presStyleCnt="0"/>
      <dgm:spPr/>
    </dgm:pt>
    <dgm:pt modelId="{2BB2DAF5-01BD-47C1-9727-808794BC067D}" type="pres">
      <dgm:prSet presAssocID="{D8B3CF71-5556-46A1-8845-2C7272A069BE}" presName="background" presStyleLbl="node0" presStyleIdx="0" presStyleCnt="2"/>
      <dgm:spPr/>
    </dgm:pt>
    <dgm:pt modelId="{30BE2258-0FF6-450D-90F1-021958CB9E72}" type="pres">
      <dgm:prSet presAssocID="{D8B3CF71-5556-46A1-8845-2C7272A069BE}" presName="text" presStyleLbl="fgAcc0" presStyleIdx="0" presStyleCnt="2">
        <dgm:presLayoutVars>
          <dgm:chPref val="3"/>
        </dgm:presLayoutVars>
      </dgm:prSet>
      <dgm:spPr/>
    </dgm:pt>
    <dgm:pt modelId="{CE4CEA1D-5271-4B78-B84A-7E8A0D5D06D3}" type="pres">
      <dgm:prSet presAssocID="{D8B3CF71-5556-46A1-8845-2C7272A069BE}" presName="hierChild2" presStyleCnt="0"/>
      <dgm:spPr/>
    </dgm:pt>
    <dgm:pt modelId="{47010FCE-8F4F-47AA-A502-B2D65ADA940F}" type="pres">
      <dgm:prSet presAssocID="{3F5F91CC-1F00-46B9-B8D4-EDF97A2D0404}" presName="hierRoot1" presStyleCnt="0"/>
      <dgm:spPr/>
    </dgm:pt>
    <dgm:pt modelId="{356A70E7-A10C-41DA-97DA-4942632049A2}" type="pres">
      <dgm:prSet presAssocID="{3F5F91CC-1F00-46B9-B8D4-EDF97A2D0404}" presName="composite" presStyleCnt="0"/>
      <dgm:spPr/>
    </dgm:pt>
    <dgm:pt modelId="{0AFCFB2A-DA04-42CA-990B-C211A66095A2}" type="pres">
      <dgm:prSet presAssocID="{3F5F91CC-1F00-46B9-B8D4-EDF97A2D0404}" presName="background" presStyleLbl="node0" presStyleIdx="1" presStyleCnt="2"/>
      <dgm:spPr/>
    </dgm:pt>
    <dgm:pt modelId="{A9020AD4-E0F4-4157-B583-176297175684}" type="pres">
      <dgm:prSet presAssocID="{3F5F91CC-1F00-46B9-B8D4-EDF97A2D0404}" presName="text" presStyleLbl="fgAcc0" presStyleIdx="1" presStyleCnt="2">
        <dgm:presLayoutVars>
          <dgm:chPref val="3"/>
        </dgm:presLayoutVars>
      </dgm:prSet>
      <dgm:spPr/>
    </dgm:pt>
    <dgm:pt modelId="{B23D4E09-50B4-4716-BC0A-0A8674A618AD}" type="pres">
      <dgm:prSet presAssocID="{3F5F91CC-1F00-46B9-B8D4-EDF97A2D0404}" presName="hierChild2" presStyleCnt="0"/>
      <dgm:spPr/>
    </dgm:pt>
  </dgm:ptLst>
  <dgm:cxnLst>
    <dgm:cxn modelId="{D7704A0F-B89A-4BC8-AEE5-FB93D9F1EF07}" srcId="{CF095B72-8172-4F35-9888-0416296E6B75}" destId="{3F5F91CC-1F00-46B9-B8D4-EDF97A2D0404}" srcOrd="1" destOrd="0" parTransId="{007E0BC5-80AA-4B39-A0A5-B95043D8589E}" sibTransId="{7F64A8FD-1D2C-404B-9895-A6C6256845A8}"/>
    <dgm:cxn modelId="{82A50516-570E-44E8-A440-8AB77AEE88A4}" type="presOf" srcId="{3F5F91CC-1F00-46B9-B8D4-EDF97A2D0404}" destId="{A9020AD4-E0F4-4157-B583-176297175684}" srcOrd="0" destOrd="0" presId="urn:microsoft.com/office/officeart/2005/8/layout/hierarchy1"/>
    <dgm:cxn modelId="{C480BB34-44ED-4245-92F3-D7C845B6CA36}" srcId="{CF095B72-8172-4F35-9888-0416296E6B75}" destId="{D8B3CF71-5556-46A1-8845-2C7272A069BE}" srcOrd="0" destOrd="0" parTransId="{EB67254B-6FBA-4106-8AA2-A5B31AA3E4F4}" sibTransId="{C87ABB19-9C49-4F81-809F-52CAC4F16BCC}"/>
    <dgm:cxn modelId="{4EE428A9-AC5C-458E-BA5F-8E77B0CE5673}" type="presOf" srcId="{D8B3CF71-5556-46A1-8845-2C7272A069BE}" destId="{30BE2258-0FF6-450D-90F1-021958CB9E72}" srcOrd="0" destOrd="0" presId="urn:microsoft.com/office/officeart/2005/8/layout/hierarchy1"/>
    <dgm:cxn modelId="{21EA4ED6-2C43-4AD6-B75E-DAD46A811A78}" type="presOf" srcId="{CF095B72-8172-4F35-9888-0416296E6B75}" destId="{D77AD015-42D3-4A90-A613-6F36E08DCB42}" srcOrd="0" destOrd="0" presId="urn:microsoft.com/office/officeart/2005/8/layout/hierarchy1"/>
    <dgm:cxn modelId="{82AC63E3-0AB6-40E5-96F4-4147BA68FF48}" type="presParOf" srcId="{D77AD015-42D3-4A90-A613-6F36E08DCB42}" destId="{EBDE03A0-E76B-4340-AE50-CEF86EBAAA17}" srcOrd="0" destOrd="0" presId="urn:microsoft.com/office/officeart/2005/8/layout/hierarchy1"/>
    <dgm:cxn modelId="{327CAAE2-88B8-47A4-96B1-ACD195359952}" type="presParOf" srcId="{EBDE03A0-E76B-4340-AE50-CEF86EBAAA17}" destId="{46C81984-127E-4994-B51B-5A6E3CE996BB}" srcOrd="0" destOrd="0" presId="urn:microsoft.com/office/officeart/2005/8/layout/hierarchy1"/>
    <dgm:cxn modelId="{61F99E1D-128D-4B70-A297-5D5EC95028EC}" type="presParOf" srcId="{46C81984-127E-4994-B51B-5A6E3CE996BB}" destId="{2BB2DAF5-01BD-47C1-9727-808794BC067D}" srcOrd="0" destOrd="0" presId="urn:microsoft.com/office/officeart/2005/8/layout/hierarchy1"/>
    <dgm:cxn modelId="{9E82ABFC-1D16-4BEA-997C-B1D70EFCAD05}" type="presParOf" srcId="{46C81984-127E-4994-B51B-5A6E3CE996BB}" destId="{30BE2258-0FF6-450D-90F1-021958CB9E72}" srcOrd="1" destOrd="0" presId="urn:microsoft.com/office/officeart/2005/8/layout/hierarchy1"/>
    <dgm:cxn modelId="{F26C0025-5D7F-47F8-B747-5384FE1A9C69}" type="presParOf" srcId="{EBDE03A0-E76B-4340-AE50-CEF86EBAAA17}" destId="{CE4CEA1D-5271-4B78-B84A-7E8A0D5D06D3}" srcOrd="1" destOrd="0" presId="urn:microsoft.com/office/officeart/2005/8/layout/hierarchy1"/>
    <dgm:cxn modelId="{9D940834-579A-464F-B574-6119D5ADB087}" type="presParOf" srcId="{D77AD015-42D3-4A90-A613-6F36E08DCB42}" destId="{47010FCE-8F4F-47AA-A502-B2D65ADA940F}" srcOrd="1" destOrd="0" presId="urn:microsoft.com/office/officeart/2005/8/layout/hierarchy1"/>
    <dgm:cxn modelId="{E3E5DCC3-7802-4C0D-908F-7AB672E76DA9}" type="presParOf" srcId="{47010FCE-8F4F-47AA-A502-B2D65ADA940F}" destId="{356A70E7-A10C-41DA-97DA-4942632049A2}" srcOrd="0" destOrd="0" presId="urn:microsoft.com/office/officeart/2005/8/layout/hierarchy1"/>
    <dgm:cxn modelId="{3EE2849E-B078-4F19-9C68-B621046FCF2C}" type="presParOf" srcId="{356A70E7-A10C-41DA-97DA-4942632049A2}" destId="{0AFCFB2A-DA04-42CA-990B-C211A66095A2}" srcOrd="0" destOrd="0" presId="urn:microsoft.com/office/officeart/2005/8/layout/hierarchy1"/>
    <dgm:cxn modelId="{81577610-86CF-497A-85BE-3272BE589DF2}" type="presParOf" srcId="{356A70E7-A10C-41DA-97DA-4942632049A2}" destId="{A9020AD4-E0F4-4157-B583-176297175684}" srcOrd="1" destOrd="0" presId="urn:microsoft.com/office/officeart/2005/8/layout/hierarchy1"/>
    <dgm:cxn modelId="{87C7F30A-F044-4CD9-A86D-67155866B918}" type="presParOf" srcId="{47010FCE-8F4F-47AA-A502-B2D65ADA940F}" destId="{B23D4E09-50B4-4716-BC0A-0A8674A618A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CBFFDA-88B7-472D-9211-8992D12D0A2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848E009-2322-417A-92DD-9BA10FEFD787}">
      <dgm:prSet/>
      <dgm:spPr/>
      <dgm:t>
        <a:bodyPr/>
        <a:lstStyle/>
        <a:p>
          <a:r>
            <a:rPr lang="en-US"/>
            <a:t>Indicator of progress</a:t>
          </a:r>
        </a:p>
      </dgm:t>
    </dgm:pt>
    <dgm:pt modelId="{FDEF9940-D053-499E-8B29-229734F1018B}" type="parTrans" cxnId="{56CD7256-ED56-4593-BFEC-AD79FB08554E}">
      <dgm:prSet/>
      <dgm:spPr/>
      <dgm:t>
        <a:bodyPr/>
        <a:lstStyle/>
        <a:p>
          <a:endParaRPr lang="en-US"/>
        </a:p>
      </dgm:t>
    </dgm:pt>
    <dgm:pt modelId="{773EC3A5-9BF5-4BCA-89D6-4A351B7BBA77}" type="sibTrans" cxnId="{56CD7256-ED56-4593-BFEC-AD79FB08554E}">
      <dgm:prSet/>
      <dgm:spPr/>
      <dgm:t>
        <a:bodyPr/>
        <a:lstStyle/>
        <a:p>
          <a:endParaRPr lang="en-US"/>
        </a:p>
      </dgm:t>
    </dgm:pt>
    <dgm:pt modelId="{D43C33EA-89A9-4BC1-B34F-329B43BD996F}">
      <dgm:prSet/>
      <dgm:spPr/>
      <dgm:t>
        <a:bodyPr/>
        <a:lstStyle/>
        <a:p>
          <a:r>
            <a:rPr lang="en-US"/>
            <a:t>Measurable elements</a:t>
          </a:r>
        </a:p>
      </dgm:t>
    </dgm:pt>
    <dgm:pt modelId="{ED2BD62E-76D7-4EAC-B77F-3CF7C39A9DB5}" type="parTrans" cxnId="{5311FF8E-4961-41A7-B70B-53E08B82F4CE}">
      <dgm:prSet/>
      <dgm:spPr/>
      <dgm:t>
        <a:bodyPr/>
        <a:lstStyle/>
        <a:p>
          <a:endParaRPr lang="en-US"/>
        </a:p>
      </dgm:t>
    </dgm:pt>
    <dgm:pt modelId="{A425AAD5-59D1-4B39-A935-25BD3D1401C7}" type="sibTrans" cxnId="{5311FF8E-4961-41A7-B70B-53E08B82F4CE}">
      <dgm:prSet/>
      <dgm:spPr/>
      <dgm:t>
        <a:bodyPr/>
        <a:lstStyle/>
        <a:p>
          <a:endParaRPr lang="en-US"/>
        </a:p>
      </dgm:t>
    </dgm:pt>
    <dgm:pt modelId="{38CCB304-B24B-47C8-9D72-9CD4E1A4DDE2}" type="pres">
      <dgm:prSet presAssocID="{C5CBFFDA-88B7-472D-9211-8992D12D0A25}" presName="outerComposite" presStyleCnt="0">
        <dgm:presLayoutVars>
          <dgm:chMax val="5"/>
          <dgm:dir/>
          <dgm:resizeHandles val="exact"/>
        </dgm:presLayoutVars>
      </dgm:prSet>
      <dgm:spPr/>
    </dgm:pt>
    <dgm:pt modelId="{AB082ACF-DC02-4B97-A0B4-C30D88147347}" type="pres">
      <dgm:prSet presAssocID="{C5CBFFDA-88B7-472D-9211-8992D12D0A25}" presName="dummyMaxCanvas" presStyleCnt="0">
        <dgm:presLayoutVars/>
      </dgm:prSet>
      <dgm:spPr/>
    </dgm:pt>
    <dgm:pt modelId="{9D75F29B-88C3-4717-93F0-2ABCDFA1DEF1}" type="pres">
      <dgm:prSet presAssocID="{C5CBFFDA-88B7-472D-9211-8992D12D0A25}" presName="TwoNodes_1" presStyleLbl="node1" presStyleIdx="0" presStyleCnt="2">
        <dgm:presLayoutVars>
          <dgm:bulletEnabled val="1"/>
        </dgm:presLayoutVars>
      </dgm:prSet>
      <dgm:spPr/>
    </dgm:pt>
    <dgm:pt modelId="{A6DDEAE6-54C7-48AB-B3EA-2B0F76DC7C9B}" type="pres">
      <dgm:prSet presAssocID="{C5CBFFDA-88B7-472D-9211-8992D12D0A25}" presName="TwoNodes_2" presStyleLbl="node1" presStyleIdx="1" presStyleCnt="2">
        <dgm:presLayoutVars>
          <dgm:bulletEnabled val="1"/>
        </dgm:presLayoutVars>
      </dgm:prSet>
      <dgm:spPr/>
    </dgm:pt>
    <dgm:pt modelId="{8DEB387B-47CC-47EA-B14F-4A7031BAD04F}" type="pres">
      <dgm:prSet presAssocID="{C5CBFFDA-88B7-472D-9211-8992D12D0A25}" presName="TwoConn_1-2" presStyleLbl="fgAccFollowNode1" presStyleIdx="0" presStyleCnt="1">
        <dgm:presLayoutVars>
          <dgm:bulletEnabled val="1"/>
        </dgm:presLayoutVars>
      </dgm:prSet>
      <dgm:spPr/>
    </dgm:pt>
    <dgm:pt modelId="{F6C9594B-1FE4-45F0-84E4-01FCF0CF1D99}" type="pres">
      <dgm:prSet presAssocID="{C5CBFFDA-88B7-472D-9211-8992D12D0A25}" presName="TwoNodes_1_text" presStyleLbl="node1" presStyleIdx="1" presStyleCnt="2">
        <dgm:presLayoutVars>
          <dgm:bulletEnabled val="1"/>
        </dgm:presLayoutVars>
      </dgm:prSet>
      <dgm:spPr/>
    </dgm:pt>
    <dgm:pt modelId="{B73D0B51-0025-4A89-92F7-15A10DA48E45}" type="pres">
      <dgm:prSet presAssocID="{C5CBFFDA-88B7-472D-9211-8992D12D0A25}" presName="TwoNodes_2_text" presStyleLbl="node1" presStyleIdx="1" presStyleCnt="2">
        <dgm:presLayoutVars>
          <dgm:bulletEnabled val="1"/>
        </dgm:presLayoutVars>
      </dgm:prSet>
      <dgm:spPr/>
    </dgm:pt>
  </dgm:ptLst>
  <dgm:cxnLst>
    <dgm:cxn modelId="{221F7F0F-CA56-4274-A153-A631CEE0F41C}" type="presOf" srcId="{773EC3A5-9BF5-4BCA-89D6-4A351B7BBA77}" destId="{8DEB387B-47CC-47EA-B14F-4A7031BAD04F}" srcOrd="0" destOrd="0" presId="urn:microsoft.com/office/officeart/2005/8/layout/vProcess5"/>
    <dgm:cxn modelId="{25BD621F-A9E7-4601-AA9D-335D6D594ADE}" type="presOf" srcId="{D43C33EA-89A9-4BC1-B34F-329B43BD996F}" destId="{B73D0B51-0025-4A89-92F7-15A10DA48E45}" srcOrd="1" destOrd="0" presId="urn:microsoft.com/office/officeart/2005/8/layout/vProcess5"/>
    <dgm:cxn modelId="{D332B94C-8CF5-4CEF-8A90-B5DBCCC849AC}" type="presOf" srcId="{C848E009-2322-417A-92DD-9BA10FEFD787}" destId="{F6C9594B-1FE4-45F0-84E4-01FCF0CF1D99}" srcOrd="1" destOrd="0" presId="urn:microsoft.com/office/officeart/2005/8/layout/vProcess5"/>
    <dgm:cxn modelId="{65534872-50BB-4BC2-AD27-B8392AE5EA7B}" type="presOf" srcId="{C5CBFFDA-88B7-472D-9211-8992D12D0A25}" destId="{38CCB304-B24B-47C8-9D72-9CD4E1A4DDE2}" srcOrd="0" destOrd="0" presId="urn:microsoft.com/office/officeart/2005/8/layout/vProcess5"/>
    <dgm:cxn modelId="{56CD7256-ED56-4593-BFEC-AD79FB08554E}" srcId="{C5CBFFDA-88B7-472D-9211-8992D12D0A25}" destId="{C848E009-2322-417A-92DD-9BA10FEFD787}" srcOrd="0" destOrd="0" parTransId="{FDEF9940-D053-499E-8B29-229734F1018B}" sibTransId="{773EC3A5-9BF5-4BCA-89D6-4A351B7BBA77}"/>
    <dgm:cxn modelId="{5311FF8E-4961-41A7-B70B-53E08B82F4CE}" srcId="{C5CBFFDA-88B7-472D-9211-8992D12D0A25}" destId="{D43C33EA-89A9-4BC1-B34F-329B43BD996F}" srcOrd="1" destOrd="0" parTransId="{ED2BD62E-76D7-4EAC-B77F-3CF7C39A9DB5}" sibTransId="{A425AAD5-59D1-4B39-A935-25BD3D1401C7}"/>
    <dgm:cxn modelId="{D3CFFC99-E820-434C-A782-625084AE14B5}" type="presOf" srcId="{C848E009-2322-417A-92DD-9BA10FEFD787}" destId="{9D75F29B-88C3-4717-93F0-2ABCDFA1DEF1}" srcOrd="0" destOrd="0" presId="urn:microsoft.com/office/officeart/2005/8/layout/vProcess5"/>
    <dgm:cxn modelId="{4EEEA2B4-6048-4814-A39C-34BDA98E96CF}" type="presOf" srcId="{D43C33EA-89A9-4BC1-B34F-329B43BD996F}" destId="{A6DDEAE6-54C7-48AB-B3EA-2B0F76DC7C9B}" srcOrd="0" destOrd="0" presId="urn:microsoft.com/office/officeart/2005/8/layout/vProcess5"/>
    <dgm:cxn modelId="{427D55DF-C1CC-4EB9-8607-81301246298A}" type="presParOf" srcId="{38CCB304-B24B-47C8-9D72-9CD4E1A4DDE2}" destId="{AB082ACF-DC02-4B97-A0B4-C30D88147347}" srcOrd="0" destOrd="0" presId="urn:microsoft.com/office/officeart/2005/8/layout/vProcess5"/>
    <dgm:cxn modelId="{7C48AFB3-C5F0-43E9-B6C4-F385807A0711}" type="presParOf" srcId="{38CCB304-B24B-47C8-9D72-9CD4E1A4DDE2}" destId="{9D75F29B-88C3-4717-93F0-2ABCDFA1DEF1}" srcOrd="1" destOrd="0" presId="urn:microsoft.com/office/officeart/2005/8/layout/vProcess5"/>
    <dgm:cxn modelId="{ED3F226A-E17E-41C3-B301-C5AE4028C1BC}" type="presParOf" srcId="{38CCB304-B24B-47C8-9D72-9CD4E1A4DDE2}" destId="{A6DDEAE6-54C7-48AB-B3EA-2B0F76DC7C9B}" srcOrd="2" destOrd="0" presId="urn:microsoft.com/office/officeart/2005/8/layout/vProcess5"/>
    <dgm:cxn modelId="{5E7A2471-B7FC-4D9E-8F45-A551D3E616C5}" type="presParOf" srcId="{38CCB304-B24B-47C8-9D72-9CD4E1A4DDE2}" destId="{8DEB387B-47CC-47EA-B14F-4A7031BAD04F}" srcOrd="3" destOrd="0" presId="urn:microsoft.com/office/officeart/2005/8/layout/vProcess5"/>
    <dgm:cxn modelId="{2CB55C27-1312-4FAB-A70E-959832551D04}" type="presParOf" srcId="{38CCB304-B24B-47C8-9D72-9CD4E1A4DDE2}" destId="{F6C9594B-1FE4-45F0-84E4-01FCF0CF1D99}" srcOrd="4" destOrd="0" presId="urn:microsoft.com/office/officeart/2005/8/layout/vProcess5"/>
    <dgm:cxn modelId="{A0AFFD6E-A754-4C60-A146-7966B4432658}" type="presParOf" srcId="{38CCB304-B24B-47C8-9D72-9CD4E1A4DDE2}" destId="{B73D0B51-0025-4A89-92F7-15A10DA48E4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0160FF-36A9-47EC-A317-BD67EA0A31D9}" type="doc">
      <dgm:prSet loTypeId="urn:microsoft.com/office/officeart/2005/8/layout/chevron2" loCatId="process" qsTypeId="urn:microsoft.com/office/officeart/2005/8/quickstyle/simple3" qsCatId="simple" csTypeId="urn:microsoft.com/office/officeart/2005/8/colors/accent4_2" csCatId="accent4"/>
      <dgm:spPr/>
      <dgm:t>
        <a:bodyPr/>
        <a:lstStyle/>
        <a:p>
          <a:endParaRPr lang="en-US"/>
        </a:p>
      </dgm:t>
    </dgm:pt>
    <dgm:pt modelId="{11FF1D30-7AA6-4107-B23D-585A3AB4546E}">
      <dgm:prSet/>
      <dgm:spPr/>
      <dgm:t>
        <a:bodyPr/>
        <a:lstStyle/>
        <a:p>
          <a:r>
            <a:rPr lang="en-US"/>
            <a:t>Identify the drivers to achieve each goal</a:t>
          </a:r>
        </a:p>
      </dgm:t>
    </dgm:pt>
    <dgm:pt modelId="{921DBABF-91F1-404E-A314-ABC1DD8C3C30}" type="parTrans" cxnId="{9764688E-9926-4C9B-B6F0-A9F871D7C1CF}">
      <dgm:prSet/>
      <dgm:spPr/>
      <dgm:t>
        <a:bodyPr/>
        <a:lstStyle/>
        <a:p>
          <a:endParaRPr lang="en-US"/>
        </a:p>
      </dgm:t>
    </dgm:pt>
    <dgm:pt modelId="{7C295EF0-A4FE-4428-BF7C-1DFDC10E568D}" type="sibTrans" cxnId="{9764688E-9926-4C9B-B6F0-A9F871D7C1CF}">
      <dgm:prSet/>
      <dgm:spPr/>
      <dgm:t>
        <a:bodyPr/>
        <a:lstStyle/>
        <a:p>
          <a:endParaRPr lang="en-US"/>
        </a:p>
      </dgm:t>
    </dgm:pt>
    <dgm:pt modelId="{80897437-50B6-41D3-995B-370A8401F755}">
      <dgm:prSet/>
      <dgm:spPr/>
      <dgm:t>
        <a:bodyPr/>
        <a:lstStyle/>
        <a:p>
          <a:r>
            <a:rPr lang="en-US"/>
            <a:t>Committee</a:t>
          </a:r>
        </a:p>
      </dgm:t>
    </dgm:pt>
    <dgm:pt modelId="{50E6D1A5-B8A0-4747-B56D-E1C7BEC29003}" type="parTrans" cxnId="{E42B4842-037E-4C0E-9CBD-39C9EE7A9720}">
      <dgm:prSet/>
      <dgm:spPr/>
      <dgm:t>
        <a:bodyPr/>
        <a:lstStyle/>
        <a:p>
          <a:endParaRPr lang="en-US"/>
        </a:p>
      </dgm:t>
    </dgm:pt>
    <dgm:pt modelId="{941273FD-D868-4934-BBAB-26E6E24C0356}" type="sibTrans" cxnId="{E42B4842-037E-4C0E-9CBD-39C9EE7A9720}">
      <dgm:prSet/>
      <dgm:spPr/>
      <dgm:t>
        <a:bodyPr/>
        <a:lstStyle/>
        <a:p>
          <a:endParaRPr lang="en-US"/>
        </a:p>
      </dgm:t>
    </dgm:pt>
    <dgm:pt modelId="{C9A19884-1C0B-40A2-9338-92D42A420C0D}">
      <dgm:prSet/>
      <dgm:spPr/>
      <dgm:t>
        <a:bodyPr/>
        <a:lstStyle/>
        <a:p>
          <a:r>
            <a:rPr lang="en-US"/>
            <a:t>Task</a:t>
          </a:r>
        </a:p>
      </dgm:t>
    </dgm:pt>
    <dgm:pt modelId="{7B51DBDE-6686-4136-9CD4-F80220D5937C}" type="parTrans" cxnId="{2E12A7BA-24F9-48C8-ABC5-8672C83DE80B}">
      <dgm:prSet/>
      <dgm:spPr/>
      <dgm:t>
        <a:bodyPr/>
        <a:lstStyle/>
        <a:p>
          <a:endParaRPr lang="en-US"/>
        </a:p>
      </dgm:t>
    </dgm:pt>
    <dgm:pt modelId="{818EA77C-4744-417B-9133-3DC544FABE06}" type="sibTrans" cxnId="{2E12A7BA-24F9-48C8-ABC5-8672C83DE80B}">
      <dgm:prSet/>
      <dgm:spPr/>
      <dgm:t>
        <a:bodyPr/>
        <a:lstStyle/>
        <a:p>
          <a:endParaRPr lang="en-US"/>
        </a:p>
      </dgm:t>
    </dgm:pt>
    <dgm:pt modelId="{0850916E-3C68-4DFB-96D1-C1E2F7BE3406}">
      <dgm:prSet/>
      <dgm:spPr/>
      <dgm:t>
        <a:bodyPr/>
        <a:lstStyle/>
        <a:p>
          <a:r>
            <a:rPr lang="en-US"/>
            <a:t>Budget</a:t>
          </a:r>
        </a:p>
      </dgm:t>
    </dgm:pt>
    <dgm:pt modelId="{92C5952F-189E-4391-9758-A1C3C8752E35}" type="parTrans" cxnId="{25988D82-9C58-491B-9948-4AA94A1A0523}">
      <dgm:prSet/>
      <dgm:spPr/>
      <dgm:t>
        <a:bodyPr/>
        <a:lstStyle/>
        <a:p>
          <a:endParaRPr lang="en-US"/>
        </a:p>
      </dgm:t>
    </dgm:pt>
    <dgm:pt modelId="{E6A68A0A-07C6-48DD-8E08-3596D8AD2A50}" type="sibTrans" cxnId="{25988D82-9C58-491B-9948-4AA94A1A0523}">
      <dgm:prSet/>
      <dgm:spPr/>
      <dgm:t>
        <a:bodyPr/>
        <a:lstStyle/>
        <a:p>
          <a:endParaRPr lang="en-US"/>
        </a:p>
      </dgm:t>
    </dgm:pt>
    <dgm:pt modelId="{3D58B68D-6071-4352-ABA2-2EB0968C521C}">
      <dgm:prSet/>
      <dgm:spPr/>
      <dgm:t>
        <a:bodyPr/>
        <a:lstStyle/>
        <a:p>
          <a:r>
            <a:rPr lang="en-US"/>
            <a:t>Resources</a:t>
          </a:r>
        </a:p>
      </dgm:t>
    </dgm:pt>
    <dgm:pt modelId="{92BB7AB4-ECED-415D-8F78-1132E1CCE93C}" type="parTrans" cxnId="{C73F364A-FCC4-4523-835E-B9CAF1B7F435}">
      <dgm:prSet/>
      <dgm:spPr/>
      <dgm:t>
        <a:bodyPr/>
        <a:lstStyle/>
        <a:p>
          <a:endParaRPr lang="en-US"/>
        </a:p>
      </dgm:t>
    </dgm:pt>
    <dgm:pt modelId="{1074FF05-06AD-4CF7-B80E-E331C39D447C}" type="sibTrans" cxnId="{C73F364A-FCC4-4523-835E-B9CAF1B7F435}">
      <dgm:prSet/>
      <dgm:spPr/>
      <dgm:t>
        <a:bodyPr/>
        <a:lstStyle/>
        <a:p>
          <a:endParaRPr lang="en-US"/>
        </a:p>
      </dgm:t>
    </dgm:pt>
    <dgm:pt modelId="{38819EA6-70D2-4F6E-832E-F5DA98DA7BC9}">
      <dgm:prSet/>
      <dgm:spPr/>
      <dgm:t>
        <a:bodyPr/>
        <a:lstStyle/>
        <a:p>
          <a:r>
            <a:rPr lang="en-US"/>
            <a:t>Barriers</a:t>
          </a:r>
        </a:p>
      </dgm:t>
    </dgm:pt>
    <dgm:pt modelId="{490657D9-6897-4E4E-BA7A-4346CF3A3547}" type="parTrans" cxnId="{D8A4C600-8BED-4420-A810-BEB23956D783}">
      <dgm:prSet/>
      <dgm:spPr/>
      <dgm:t>
        <a:bodyPr/>
        <a:lstStyle/>
        <a:p>
          <a:endParaRPr lang="en-US"/>
        </a:p>
      </dgm:t>
    </dgm:pt>
    <dgm:pt modelId="{73A06C74-857B-4D7C-8CDE-81FEAF712B7F}" type="sibTrans" cxnId="{D8A4C600-8BED-4420-A810-BEB23956D783}">
      <dgm:prSet/>
      <dgm:spPr/>
      <dgm:t>
        <a:bodyPr/>
        <a:lstStyle/>
        <a:p>
          <a:endParaRPr lang="en-US"/>
        </a:p>
      </dgm:t>
    </dgm:pt>
    <dgm:pt modelId="{7FD7A4ED-3DD2-411A-AA9E-AAF2B60B4BB9}">
      <dgm:prSet/>
      <dgm:spPr/>
      <dgm:t>
        <a:bodyPr/>
        <a:lstStyle/>
        <a:p>
          <a:r>
            <a:rPr lang="en-US"/>
            <a:t>Lack of people</a:t>
          </a:r>
        </a:p>
      </dgm:t>
    </dgm:pt>
    <dgm:pt modelId="{C6B112CD-C5F5-4FA9-8AA2-871D97387A5A}" type="parTrans" cxnId="{E423B120-D4C2-45A6-A9EB-E84404A99D08}">
      <dgm:prSet/>
      <dgm:spPr/>
      <dgm:t>
        <a:bodyPr/>
        <a:lstStyle/>
        <a:p>
          <a:endParaRPr lang="en-US"/>
        </a:p>
      </dgm:t>
    </dgm:pt>
    <dgm:pt modelId="{D2B26418-D55D-4380-ADDA-5D8E0803E039}" type="sibTrans" cxnId="{E423B120-D4C2-45A6-A9EB-E84404A99D08}">
      <dgm:prSet/>
      <dgm:spPr/>
      <dgm:t>
        <a:bodyPr/>
        <a:lstStyle/>
        <a:p>
          <a:endParaRPr lang="en-US"/>
        </a:p>
      </dgm:t>
    </dgm:pt>
    <dgm:pt modelId="{8B06EF17-581D-4FDA-BDBB-F9FCE152ECE3}">
      <dgm:prSet/>
      <dgm:spPr/>
      <dgm:t>
        <a:bodyPr/>
        <a:lstStyle/>
        <a:p>
          <a:r>
            <a:rPr lang="en-US"/>
            <a:t>Negative attitude</a:t>
          </a:r>
        </a:p>
      </dgm:t>
    </dgm:pt>
    <dgm:pt modelId="{D4DF806C-75F7-44FD-A663-FF488D6DBEB5}" type="parTrans" cxnId="{D104CD3B-B70E-4FB0-91AC-60CC74887F13}">
      <dgm:prSet/>
      <dgm:spPr/>
      <dgm:t>
        <a:bodyPr/>
        <a:lstStyle/>
        <a:p>
          <a:endParaRPr lang="en-US"/>
        </a:p>
      </dgm:t>
    </dgm:pt>
    <dgm:pt modelId="{BF227750-A8AF-4D68-A2F2-EA8B4D3C5CC1}" type="sibTrans" cxnId="{D104CD3B-B70E-4FB0-91AC-60CC74887F13}">
      <dgm:prSet/>
      <dgm:spPr/>
      <dgm:t>
        <a:bodyPr/>
        <a:lstStyle/>
        <a:p>
          <a:endParaRPr lang="en-US"/>
        </a:p>
      </dgm:t>
    </dgm:pt>
    <dgm:pt modelId="{C352504D-B25C-484B-95FF-150801107F8B}" type="pres">
      <dgm:prSet presAssocID="{EA0160FF-36A9-47EC-A317-BD67EA0A31D9}" presName="linearFlow" presStyleCnt="0">
        <dgm:presLayoutVars>
          <dgm:dir/>
          <dgm:animLvl val="lvl"/>
          <dgm:resizeHandles val="exact"/>
        </dgm:presLayoutVars>
      </dgm:prSet>
      <dgm:spPr/>
    </dgm:pt>
    <dgm:pt modelId="{25C26EAA-8F4A-4A97-BF61-FA494E1E48D2}" type="pres">
      <dgm:prSet presAssocID="{11FF1D30-7AA6-4107-B23D-585A3AB4546E}" presName="composite" presStyleCnt="0"/>
      <dgm:spPr/>
    </dgm:pt>
    <dgm:pt modelId="{DCEDF3E7-9B80-4933-BD05-EDFE7D76D912}" type="pres">
      <dgm:prSet presAssocID="{11FF1D30-7AA6-4107-B23D-585A3AB4546E}" presName="parentText" presStyleLbl="alignNode1" presStyleIdx="0" presStyleCnt="2">
        <dgm:presLayoutVars>
          <dgm:chMax val="1"/>
          <dgm:bulletEnabled val="1"/>
        </dgm:presLayoutVars>
      </dgm:prSet>
      <dgm:spPr/>
    </dgm:pt>
    <dgm:pt modelId="{31F8A1FC-1DD6-4E88-ADB0-5A1AD4508F45}" type="pres">
      <dgm:prSet presAssocID="{11FF1D30-7AA6-4107-B23D-585A3AB4546E}" presName="descendantText" presStyleLbl="alignAcc1" presStyleIdx="0" presStyleCnt="2">
        <dgm:presLayoutVars>
          <dgm:bulletEnabled val="1"/>
        </dgm:presLayoutVars>
      </dgm:prSet>
      <dgm:spPr/>
    </dgm:pt>
    <dgm:pt modelId="{4DE6B9A0-5DEF-450A-9BA0-F5165CA0C6BC}" type="pres">
      <dgm:prSet presAssocID="{7C295EF0-A4FE-4428-BF7C-1DFDC10E568D}" presName="sp" presStyleCnt="0"/>
      <dgm:spPr/>
    </dgm:pt>
    <dgm:pt modelId="{3E314D5D-09FE-4038-A34A-BAE6BA64036A}" type="pres">
      <dgm:prSet presAssocID="{38819EA6-70D2-4F6E-832E-F5DA98DA7BC9}" presName="composite" presStyleCnt="0"/>
      <dgm:spPr/>
    </dgm:pt>
    <dgm:pt modelId="{A98E7B41-F046-42EC-9EF2-E10C05A36EE0}" type="pres">
      <dgm:prSet presAssocID="{38819EA6-70D2-4F6E-832E-F5DA98DA7BC9}" presName="parentText" presStyleLbl="alignNode1" presStyleIdx="1" presStyleCnt="2">
        <dgm:presLayoutVars>
          <dgm:chMax val="1"/>
          <dgm:bulletEnabled val="1"/>
        </dgm:presLayoutVars>
      </dgm:prSet>
      <dgm:spPr/>
    </dgm:pt>
    <dgm:pt modelId="{C1797D57-CA1F-4270-AF54-D7235570C58E}" type="pres">
      <dgm:prSet presAssocID="{38819EA6-70D2-4F6E-832E-F5DA98DA7BC9}" presName="descendantText" presStyleLbl="alignAcc1" presStyleIdx="1" presStyleCnt="2">
        <dgm:presLayoutVars>
          <dgm:bulletEnabled val="1"/>
        </dgm:presLayoutVars>
      </dgm:prSet>
      <dgm:spPr/>
    </dgm:pt>
  </dgm:ptLst>
  <dgm:cxnLst>
    <dgm:cxn modelId="{D8A4C600-8BED-4420-A810-BEB23956D783}" srcId="{EA0160FF-36A9-47EC-A317-BD67EA0A31D9}" destId="{38819EA6-70D2-4F6E-832E-F5DA98DA7BC9}" srcOrd="1" destOrd="0" parTransId="{490657D9-6897-4E4E-BA7A-4346CF3A3547}" sibTransId="{73A06C74-857B-4D7C-8CDE-81FEAF712B7F}"/>
    <dgm:cxn modelId="{D07D1C12-43A4-4DD4-98DF-1876100065DD}" type="presOf" srcId="{8B06EF17-581D-4FDA-BDBB-F9FCE152ECE3}" destId="{C1797D57-CA1F-4270-AF54-D7235570C58E}" srcOrd="0" destOrd="1" presId="urn:microsoft.com/office/officeart/2005/8/layout/chevron2"/>
    <dgm:cxn modelId="{E423B120-D4C2-45A6-A9EB-E84404A99D08}" srcId="{38819EA6-70D2-4F6E-832E-F5DA98DA7BC9}" destId="{7FD7A4ED-3DD2-411A-AA9E-AAF2B60B4BB9}" srcOrd="0" destOrd="0" parTransId="{C6B112CD-C5F5-4FA9-8AA2-871D97387A5A}" sibTransId="{D2B26418-D55D-4380-ADDA-5D8E0803E039}"/>
    <dgm:cxn modelId="{D104CD3B-B70E-4FB0-91AC-60CC74887F13}" srcId="{38819EA6-70D2-4F6E-832E-F5DA98DA7BC9}" destId="{8B06EF17-581D-4FDA-BDBB-F9FCE152ECE3}" srcOrd="1" destOrd="0" parTransId="{D4DF806C-75F7-44FD-A663-FF488D6DBEB5}" sibTransId="{BF227750-A8AF-4D68-A2F2-EA8B4D3C5CC1}"/>
    <dgm:cxn modelId="{E42B4842-037E-4C0E-9CBD-39C9EE7A9720}" srcId="{11FF1D30-7AA6-4107-B23D-585A3AB4546E}" destId="{80897437-50B6-41D3-995B-370A8401F755}" srcOrd="0" destOrd="0" parTransId="{50E6D1A5-B8A0-4747-B56D-E1C7BEC29003}" sibTransId="{941273FD-D868-4934-BBAB-26E6E24C0356}"/>
    <dgm:cxn modelId="{C73F364A-FCC4-4523-835E-B9CAF1B7F435}" srcId="{80897437-50B6-41D3-995B-370A8401F755}" destId="{3D58B68D-6071-4352-ABA2-2EB0968C521C}" srcOrd="2" destOrd="0" parTransId="{92BB7AB4-ECED-415D-8F78-1132E1CCE93C}" sibTransId="{1074FF05-06AD-4CF7-B80E-E331C39D447C}"/>
    <dgm:cxn modelId="{DBAC7050-8320-4B52-9868-DAE27833F406}" type="presOf" srcId="{38819EA6-70D2-4F6E-832E-F5DA98DA7BC9}" destId="{A98E7B41-F046-42EC-9EF2-E10C05A36EE0}" srcOrd="0" destOrd="0" presId="urn:microsoft.com/office/officeart/2005/8/layout/chevron2"/>
    <dgm:cxn modelId="{25988D82-9C58-491B-9948-4AA94A1A0523}" srcId="{80897437-50B6-41D3-995B-370A8401F755}" destId="{0850916E-3C68-4DFB-96D1-C1E2F7BE3406}" srcOrd="1" destOrd="0" parTransId="{92C5952F-189E-4391-9758-A1C3C8752E35}" sibTransId="{E6A68A0A-07C6-48DD-8E08-3596D8AD2A50}"/>
    <dgm:cxn modelId="{D6A2008C-A35E-434C-9AA5-56DABEA185C7}" type="presOf" srcId="{7FD7A4ED-3DD2-411A-AA9E-AAF2B60B4BB9}" destId="{C1797D57-CA1F-4270-AF54-D7235570C58E}" srcOrd="0" destOrd="0" presId="urn:microsoft.com/office/officeart/2005/8/layout/chevron2"/>
    <dgm:cxn modelId="{9764688E-9926-4C9B-B6F0-A9F871D7C1CF}" srcId="{EA0160FF-36A9-47EC-A317-BD67EA0A31D9}" destId="{11FF1D30-7AA6-4107-B23D-585A3AB4546E}" srcOrd="0" destOrd="0" parTransId="{921DBABF-91F1-404E-A314-ABC1DD8C3C30}" sibTransId="{7C295EF0-A4FE-4428-BF7C-1DFDC10E568D}"/>
    <dgm:cxn modelId="{EE40D29A-CD06-45C5-BCC8-03E6FDA4BD1E}" type="presOf" srcId="{EA0160FF-36A9-47EC-A317-BD67EA0A31D9}" destId="{C352504D-B25C-484B-95FF-150801107F8B}" srcOrd="0" destOrd="0" presId="urn:microsoft.com/office/officeart/2005/8/layout/chevron2"/>
    <dgm:cxn modelId="{CC997CAE-C9C0-45F5-9333-2A64385C32CB}" type="presOf" srcId="{3D58B68D-6071-4352-ABA2-2EB0968C521C}" destId="{31F8A1FC-1DD6-4E88-ADB0-5A1AD4508F45}" srcOrd="0" destOrd="3" presId="urn:microsoft.com/office/officeart/2005/8/layout/chevron2"/>
    <dgm:cxn modelId="{2E12A7BA-24F9-48C8-ABC5-8672C83DE80B}" srcId="{80897437-50B6-41D3-995B-370A8401F755}" destId="{C9A19884-1C0B-40A2-9338-92D42A420C0D}" srcOrd="0" destOrd="0" parTransId="{7B51DBDE-6686-4136-9CD4-F80220D5937C}" sibTransId="{818EA77C-4744-417B-9133-3DC544FABE06}"/>
    <dgm:cxn modelId="{946F3BBE-9D55-46A7-94AA-D5D7645A2127}" type="presOf" srcId="{11FF1D30-7AA6-4107-B23D-585A3AB4546E}" destId="{DCEDF3E7-9B80-4933-BD05-EDFE7D76D912}" srcOrd="0" destOrd="0" presId="urn:microsoft.com/office/officeart/2005/8/layout/chevron2"/>
    <dgm:cxn modelId="{85E52BC4-7D26-4FF6-B293-0C87373DEC1C}" type="presOf" srcId="{80897437-50B6-41D3-995B-370A8401F755}" destId="{31F8A1FC-1DD6-4E88-ADB0-5A1AD4508F45}" srcOrd="0" destOrd="0" presId="urn:microsoft.com/office/officeart/2005/8/layout/chevron2"/>
    <dgm:cxn modelId="{46D55DC6-AF4E-4C70-8948-02ED57D4FF2C}" type="presOf" srcId="{C9A19884-1C0B-40A2-9338-92D42A420C0D}" destId="{31F8A1FC-1DD6-4E88-ADB0-5A1AD4508F45}" srcOrd="0" destOrd="1" presId="urn:microsoft.com/office/officeart/2005/8/layout/chevron2"/>
    <dgm:cxn modelId="{EC6EADE0-F83A-423D-AF40-ACA169295072}" type="presOf" srcId="{0850916E-3C68-4DFB-96D1-C1E2F7BE3406}" destId="{31F8A1FC-1DD6-4E88-ADB0-5A1AD4508F45}" srcOrd="0" destOrd="2" presId="urn:microsoft.com/office/officeart/2005/8/layout/chevron2"/>
    <dgm:cxn modelId="{0220BC1F-738E-45A5-8372-64EB07359B53}" type="presParOf" srcId="{C352504D-B25C-484B-95FF-150801107F8B}" destId="{25C26EAA-8F4A-4A97-BF61-FA494E1E48D2}" srcOrd="0" destOrd="0" presId="urn:microsoft.com/office/officeart/2005/8/layout/chevron2"/>
    <dgm:cxn modelId="{5A4066CE-B030-40CC-8762-C4E5DAB75563}" type="presParOf" srcId="{25C26EAA-8F4A-4A97-BF61-FA494E1E48D2}" destId="{DCEDF3E7-9B80-4933-BD05-EDFE7D76D912}" srcOrd="0" destOrd="0" presId="urn:microsoft.com/office/officeart/2005/8/layout/chevron2"/>
    <dgm:cxn modelId="{01236C9F-8CA0-4E7B-B7F7-924A9DAE752C}" type="presParOf" srcId="{25C26EAA-8F4A-4A97-BF61-FA494E1E48D2}" destId="{31F8A1FC-1DD6-4E88-ADB0-5A1AD4508F45}" srcOrd="1" destOrd="0" presId="urn:microsoft.com/office/officeart/2005/8/layout/chevron2"/>
    <dgm:cxn modelId="{CDFF0CEE-D389-4DFE-AFF9-E77501E66B85}" type="presParOf" srcId="{C352504D-B25C-484B-95FF-150801107F8B}" destId="{4DE6B9A0-5DEF-450A-9BA0-F5165CA0C6BC}" srcOrd="1" destOrd="0" presId="urn:microsoft.com/office/officeart/2005/8/layout/chevron2"/>
    <dgm:cxn modelId="{A22AEAD5-26C4-41AB-9AEE-4DA7F68027A1}" type="presParOf" srcId="{C352504D-B25C-484B-95FF-150801107F8B}" destId="{3E314D5D-09FE-4038-A34A-BAE6BA64036A}" srcOrd="2" destOrd="0" presId="urn:microsoft.com/office/officeart/2005/8/layout/chevron2"/>
    <dgm:cxn modelId="{1E53ED47-E6B0-4550-91BA-2FA93250BF7A}" type="presParOf" srcId="{3E314D5D-09FE-4038-A34A-BAE6BA64036A}" destId="{A98E7B41-F046-42EC-9EF2-E10C05A36EE0}" srcOrd="0" destOrd="0" presId="urn:microsoft.com/office/officeart/2005/8/layout/chevron2"/>
    <dgm:cxn modelId="{8E852503-E935-44E8-AA13-30A84B2EE4F7}" type="presParOf" srcId="{3E314D5D-09FE-4038-A34A-BAE6BA64036A}" destId="{C1797D57-CA1F-4270-AF54-D7235570C58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8FADD-0C72-46DE-88E4-3A6F8874B432}"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3C89D6DF-AEEC-44F2-82A6-0EDB4B18FB26}">
      <dgm:prSet/>
      <dgm:spPr/>
      <dgm:t>
        <a:bodyPr/>
        <a:lstStyle/>
        <a:p>
          <a:r>
            <a:rPr lang="en-US"/>
            <a:t>Member event attendance.</a:t>
          </a:r>
        </a:p>
      </dgm:t>
    </dgm:pt>
    <dgm:pt modelId="{54C14650-C562-42DB-9D07-758F937686CA}" type="parTrans" cxnId="{BA65D9BF-35BA-46C3-ABE9-44F22F94F11B}">
      <dgm:prSet/>
      <dgm:spPr/>
      <dgm:t>
        <a:bodyPr/>
        <a:lstStyle/>
        <a:p>
          <a:endParaRPr lang="en-US"/>
        </a:p>
      </dgm:t>
    </dgm:pt>
    <dgm:pt modelId="{5EA08A93-07C7-4452-84C6-4E5DAD34283A}" type="sibTrans" cxnId="{BA65D9BF-35BA-46C3-ABE9-44F22F94F11B}">
      <dgm:prSet/>
      <dgm:spPr/>
      <dgm:t>
        <a:bodyPr/>
        <a:lstStyle/>
        <a:p>
          <a:endParaRPr lang="en-US"/>
        </a:p>
      </dgm:t>
    </dgm:pt>
    <dgm:pt modelId="{53FE18EC-8094-4EFE-8D34-330D0E44D051}">
      <dgm:prSet/>
      <dgm:spPr/>
      <dgm:t>
        <a:bodyPr/>
        <a:lstStyle/>
        <a:p>
          <a:r>
            <a:rPr lang="en-US"/>
            <a:t>Volunteer participation.</a:t>
          </a:r>
        </a:p>
      </dgm:t>
    </dgm:pt>
    <dgm:pt modelId="{A74ADEEE-30D1-4739-9B73-9892F0245229}" type="parTrans" cxnId="{3C6A1724-5DC0-458A-8667-1EB97536F793}">
      <dgm:prSet/>
      <dgm:spPr/>
      <dgm:t>
        <a:bodyPr/>
        <a:lstStyle/>
        <a:p>
          <a:endParaRPr lang="en-US"/>
        </a:p>
      </dgm:t>
    </dgm:pt>
    <dgm:pt modelId="{80804822-382B-46BB-AB70-E07FE7A01F9B}" type="sibTrans" cxnId="{3C6A1724-5DC0-458A-8667-1EB97536F793}">
      <dgm:prSet/>
      <dgm:spPr/>
      <dgm:t>
        <a:bodyPr/>
        <a:lstStyle/>
        <a:p>
          <a:endParaRPr lang="en-US"/>
        </a:p>
      </dgm:t>
    </dgm:pt>
    <dgm:pt modelId="{064E115B-BAEA-4D1A-9553-AC450D6DAD7E}">
      <dgm:prSet/>
      <dgm:spPr/>
      <dgm:t>
        <a:bodyPr/>
        <a:lstStyle/>
        <a:p>
          <a:r>
            <a:rPr lang="en-US"/>
            <a:t>Social media impressions and engagements.</a:t>
          </a:r>
        </a:p>
      </dgm:t>
    </dgm:pt>
    <dgm:pt modelId="{CF7DCB08-8CCE-43B8-BC4E-B134CFBD9925}" type="parTrans" cxnId="{BB936965-E421-4987-87D9-9E4085B85824}">
      <dgm:prSet/>
      <dgm:spPr/>
      <dgm:t>
        <a:bodyPr/>
        <a:lstStyle/>
        <a:p>
          <a:endParaRPr lang="en-US"/>
        </a:p>
      </dgm:t>
    </dgm:pt>
    <dgm:pt modelId="{36A5EBC7-2757-4336-A711-3FA8D635B150}" type="sibTrans" cxnId="{BB936965-E421-4987-87D9-9E4085B85824}">
      <dgm:prSet/>
      <dgm:spPr/>
      <dgm:t>
        <a:bodyPr/>
        <a:lstStyle/>
        <a:p>
          <a:endParaRPr lang="en-US"/>
        </a:p>
      </dgm:t>
    </dgm:pt>
    <dgm:pt modelId="{0B8AF8AE-8FBE-42BC-A2E3-3C613C1BE5C7}">
      <dgm:prSet/>
      <dgm:spPr/>
      <dgm:t>
        <a:bodyPr/>
        <a:lstStyle/>
        <a:p>
          <a:r>
            <a:rPr lang="en-US"/>
            <a:t>Email open and click-through rates.</a:t>
          </a:r>
        </a:p>
      </dgm:t>
    </dgm:pt>
    <dgm:pt modelId="{86716A73-8510-4002-8993-04F094D505BB}" type="parTrans" cxnId="{C35B8235-D613-4295-B64C-8979DF04CD86}">
      <dgm:prSet/>
      <dgm:spPr/>
      <dgm:t>
        <a:bodyPr/>
        <a:lstStyle/>
        <a:p>
          <a:endParaRPr lang="en-US"/>
        </a:p>
      </dgm:t>
    </dgm:pt>
    <dgm:pt modelId="{A586FEA9-29B4-4773-A87D-D592CDEA1D4D}" type="sibTrans" cxnId="{C35B8235-D613-4295-B64C-8979DF04CD86}">
      <dgm:prSet/>
      <dgm:spPr/>
      <dgm:t>
        <a:bodyPr/>
        <a:lstStyle/>
        <a:p>
          <a:endParaRPr lang="en-US"/>
        </a:p>
      </dgm:t>
    </dgm:pt>
    <dgm:pt modelId="{A1118984-EB4A-49DC-93B0-87DF65CC311E}">
      <dgm:prSet/>
      <dgm:spPr/>
      <dgm:t>
        <a:bodyPr/>
        <a:lstStyle/>
        <a:p>
          <a:r>
            <a:rPr lang="en-US"/>
            <a:t>Membership renewal.</a:t>
          </a:r>
        </a:p>
      </dgm:t>
    </dgm:pt>
    <dgm:pt modelId="{548C93A9-A1A1-4C22-84B4-C65E500D016F}" type="parTrans" cxnId="{CC580E38-B1B5-4D5A-A8EC-02183214E74B}">
      <dgm:prSet/>
      <dgm:spPr/>
      <dgm:t>
        <a:bodyPr/>
        <a:lstStyle/>
        <a:p>
          <a:endParaRPr lang="en-US"/>
        </a:p>
      </dgm:t>
    </dgm:pt>
    <dgm:pt modelId="{BAC1A7E9-5F1B-4CAA-92F3-53F8773312D3}" type="sibTrans" cxnId="{CC580E38-B1B5-4D5A-A8EC-02183214E74B}">
      <dgm:prSet/>
      <dgm:spPr/>
      <dgm:t>
        <a:bodyPr/>
        <a:lstStyle/>
        <a:p>
          <a:endParaRPr lang="en-US"/>
        </a:p>
      </dgm:t>
    </dgm:pt>
    <dgm:pt modelId="{91A0B98D-B9B8-41E9-9A73-77B12B29C232}">
      <dgm:prSet/>
      <dgm:spPr/>
      <dgm:t>
        <a:bodyPr/>
        <a:lstStyle/>
        <a:p>
          <a:r>
            <a:rPr lang="en-US"/>
            <a:t>Community-building among members.</a:t>
          </a:r>
        </a:p>
      </dgm:t>
    </dgm:pt>
    <dgm:pt modelId="{36B55DF7-C0B6-499F-BD4E-A0F7F145FEC9}" type="parTrans" cxnId="{0042F928-3E53-4348-9E2D-FC7363D32BC9}">
      <dgm:prSet/>
      <dgm:spPr/>
      <dgm:t>
        <a:bodyPr/>
        <a:lstStyle/>
        <a:p>
          <a:endParaRPr lang="en-US"/>
        </a:p>
      </dgm:t>
    </dgm:pt>
    <dgm:pt modelId="{1F81F272-452E-47DD-B2D1-4C4CDA8A9269}" type="sibTrans" cxnId="{0042F928-3E53-4348-9E2D-FC7363D32BC9}">
      <dgm:prSet/>
      <dgm:spPr/>
      <dgm:t>
        <a:bodyPr/>
        <a:lstStyle/>
        <a:p>
          <a:endParaRPr lang="en-US"/>
        </a:p>
      </dgm:t>
    </dgm:pt>
    <dgm:pt modelId="{70755C9C-D6CE-430C-847D-92EAD9C5E937}" type="pres">
      <dgm:prSet presAssocID="{7858FADD-0C72-46DE-88E4-3A6F8874B432}" presName="linear" presStyleCnt="0">
        <dgm:presLayoutVars>
          <dgm:dir/>
          <dgm:animLvl val="lvl"/>
          <dgm:resizeHandles val="exact"/>
        </dgm:presLayoutVars>
      </dgm:prSet>
      <dgm:spPr/>
    </dgm:pt>
    <dgm:pt modelId="{47875283-43EE-487C-9CC0-E1CB8A1B5CFC}" type="pres">
      <dgm:prSet presAssocID="{3C89D6DF-AEEC-44F2-82A6-0EDB4B18FB26}" presName="parentLin" presStyleCnt="0"/>
      <dgm:spPr/>
    </dgm:pt>
    <dgm:pt modelId="{3B140C98-DE2A-4799-A487-B7679730BDA8}" type="pres">
      <dgm:prSet presAssocID="{3C89D6DF-AEEC-44F2-82A6-0EDB4B18FB26}" presName="parentLeftMargin" presStyleLbl="node1" presStyleIdx="0" presStyleCnt="6"/>
      <dgm:spPr/>
    </dgm:pt>
    <dgm:pt modelId="{2C0E9562-C623-4D62-8D97-0F9E0B942EA5}" type="pres">
      <dgm:prSet presAssocID="{3C89D6DF-AEEC-44F2-82A6-0EDB4B18FB26}" presName="parentText" presStyleLbl="node1" presStyleIdx="0" presStyleCnt="6">
        <dgm:presLayoutVars>
          <dgm:chMax val="0"/>
          <dgm:bulletEnabled val="1"/>
        </dgm:presLayoutVars>
      </dgm:prSet>
      <dgm:spPr/>
    </dgm:pt>
    <dgm:pt modelId="{29EB6589-F4C3-4AEC-AF03-4BC764E44A7D}" type="pres">
      <dgm:prSet presAssocID="{3C89D6DF-AEEC-44F2-82A6-0EDB4B18FB26}" presName="negativeSpace" presStyleCnt="0"/>
      <dgm:spPr/>
    </dgm:pt>
    <dgm:pt modelId="{EBACC833-0BD3-4835-BEC4-AB7A00974451}" type="pres">
      <dgm:prSet presAssocID="{3C89D6DF-AEEC-44F2-82A6-0EDB4B18FB26}" presName="childText" presStyleLbl="conFgAcc1" presStyleIdx="0" presStyleCnt="6">
        <dgm:presLayoutVars>
          <dgm:bulletEnabled val="1"/>
        </dgm:presLayoutVars>
      </dgm:prSet>
      <dgm:spPr/>
    </dgm:pt>
    <dgm:pt modelId="{327A36FF-1DE1-4A2F-A59B-2D75488C9C36}" type="pres">
      <dgm:prSet presAssocID="{5EA08A93-07C7-4452-84C6-4E5DAD34283A}" presName="spaceBetweenRectangles" presStyleCnt="0"/>
      <dgm:spPr/>
    </dgm:pt>
    <dgm:pt modelId="{E2105FB0-1021-4AA9-9921-A16103D408C6}" type="pres">
      <dgm:prSet presAssocID="{53FE18EC-8094-4EFE-8D34-330D0E44D051}" presName="parentLin" presStyleCnt="0"/>
      <dgm:spPr/>
    </dgm:pt>
    <dgm:pt modelId="{753165D4-716E-478B-901E-BD05249E07F6}" type="pres">
      <dgm:prSet presAssocID="{53FE18EC-8094-4EFE-8D34-330D0E44D051}" presName="parentLeftMargin" presStyleLbl="node1" presStyleIdx="0" presStyleCnt="6"/>
      <dgm:spPr/>
    </dgm:pt>
    <dgm:pt modelId="{AB3E7ADD-F4ED-4C51-A4F9-3AD052C3E5F2}" type="pres">
      <dgm:prSet presAssocID="{53FE18EC-8094-4EFE-8D34-330D0E44D051}" presName="parentText" presStyleLbl="node1" presStyleIdx="1" presStyleCnt="6">
        <dgm:presLayoutVars>
          <dgm:chMax val="0"/>
          <dgm:bulletEnabled val="1"/>
        </dgm:presLayoutVars>
      </dgm:prSet>
      <dgm:spPr/>
    </dgm:pt>
    <dgm:pt modelId="{34E3288B-3D05-4325-8378-7EAEECB5FE9F}" type="pres">
      <dgm:prSet presAssocID="{53FE18EC-8094-4EFE-8D34-330D0E44D051}" presName="negativeSpace" presStyleCnt="0"/>
      <dgm:spPr/>
    </dgm:pt>
    <dgm:pt modelId="{C847B84D-4ACF-4AFE-95D7-47281713E9D8}" type="pres">
      <dgm:prSet presAssocID="{53FE18EC-8094-4EFE-8D34-330D0E44D051}" presName="childText" presStyleLbl="conFgAcc1" presStyleIdx="1" presStyleCnt="6">
        <dgm:presLayoutVars>
          <dgm:bulletEnabled val="1"/>
        </dgm:presLayoutVars>
      </dgm:prSet>
      <dgm:spPr/>
    </dgm:pt>
    <dgm:pt modelId="{9634E810-72ED-4764-A42F-22F21C259DE4}" type="pres">
      <dgm:prSet presAssocID="{80804822-382B-46BB-AB70-E07FE7A01F9B}" presName="spaceBetweenRectangles" presStyleCnt="0"/>
      <dgm:spPr/>
    </dgm:pt>
    <dgm:pt modelId="{24CED82E-D2B0-48A7-9EFB-3A6E543D2FCD}" type="pres">
      <dgm:prSet presAssocID="{064E115B-BAEA-4D1A-9553-AC450D6DAD7E}" presName="parentLin" presStyleCnt="0"/>
      <dgm:spPr/>
    </dgm:pt>
    <dgm:pt modelId="{F4226819-210E-4AE4-971C-8929FA5A3107}" type="pres">
      <dgm:prSet presAssocID="{064E115B-BAEA-4D1A-9553-AC450D6DAD7E}" presName="parentLeftMargin" presStyleLbl="node1" presStyleIdx="1" presStyleCnt="6"/>
      <dgm:spPr/>
    </dgm:pt>
    <dgm:pt modelId="{AF5660F7-9F12-4826-85D6-74267BAD0756}" type="pres">
      <dgm:prSet presAssocID="{064E115B-BAEA-4D1A-9553-AC450D6DAD7E}" presName="parentText" presStyleLbl="node1" presStyleIdx="2" presStyleCnt="6">
        <dgm:presLayoutVars>
          <dgm:chMax val="0"/>
          <dgm:bulletEnabled val="1"/>
        </dgm:presLayoutVars>
      </dgm:prSet>
      <dgm:spPr/>
    </dgm:pt>
    <dgm:pt modelId="{FB38B4CD-B361-4D9B-ADBD-6691A549A2E5}" type="pres">
      <dgm:prSet presAssocID="{064E115B-BAEA-4D1A-9553-AC450D6DAD7E}" presName="negativeSpace" presStyleCnt="0"/>
      <dgm:spPr/>
    </dgm:pt>
    <dgm:pt modelId="{7625B9B7-7E59-47E7-9B2D-E3855591D756}" type="pres">
      <dgm:prSet presAssocID="{064E115B-BAEA-4D1A-9553-AC450D6DAD7E}" presName="childText" presStyleLbl="conFgAcc1" presStyleIdx="2" presStyleCnt="6">
        <dgm:presLayoutVars>
          <dgm:bulletEnabled val="1"/>
        </dgm:presLayoutVars>
      </dgm:prSet>
      <dgm:spPr/>
    </dgm:pt>
    <dgm:pt modelId="{F62BE761-8B60-4154-82B4-4E267D349FAE}" type="pres">
      <dgm:prSet presAssocID="{36A5EBC7-2757-4336-A711-3FA8D635B150}" presName="spaceBetweenRectangles" presStyleCnt="0"/>
      <dgm:spPr/>
    </dgm:pt>
    <dgm:pt modelId="{3972988B-CB44-4AA2-B311-0BEBE8A9F1F2}" type="pres">
      <dgm:prSet presAssocID="{0B8AF8AE-8FBE-42BC-A2E3-3C613C1BE5C7}" presName="parentLin" presStyleCnt="0"/>
      <dgm:spPr/>
    </dgm:pt>
    <dgm:pt modelId="{5C6D0F9A-BD95-4AAD-B72D-9784A080AAF7}" type="pres">
      <dgm:prSet presAssocID="{0B8AF8AE-8FBE-42BC-A2E3-3C613C1BE5C7}" presName="parentLeftMargin" presStyleLbl="node1" presStyleIdx="2" presStyleCnt="6"/>
      <dgm:spPr/>
    </dgm:pt>
    <dgm:pt modelId="{43E84BD9-C10A-4BBC-ADF4-F5DD92FE9526}" type="pres">
      <dgm:prSet presAssocID="{0B8AF8AE-8FBE-42BC-A2E3-3C613C1BE5C7}" presName="parentText" presStyleLbl="node1" presStyleIdx="3" presStyleCnt="6">
        <dgm:presLayoutVars>
          <dgm:chMax val="0"/>
          <dgm:bulletEnabled val="1"/>
        </dgm:presLayoutVars>
      </dgm:prSet>
      <dgm:spPr/>
    </dgm:pt>
    <dgm:pt modelId="{F8A3D443-FC63-468B-AD8B-8A4F96868FC9}" type="pres">
      <dgm:prSet presAssocID="{0B8AF8AE-8FBE-42BC-A2E3-3C613C1BE5C7}" presName="negativeSpace" presStyleCnt="0"/>
      <dgm:spPr/>
    </dgm:pt>
    <dgm:pt modelId="{8F459664-C8FA-4E09-895A-00CA9E6B7C01}" type="pres">
      <dgm:prSet presAssocID="{0B8AF8AE-8FBE-42BC-A2E3-3C613C1BE5C7}" presName="childText" presStyleLbl="conFgAcc1" presStyleIdx="3" presStyleCnt="6">
        <dgm:presLayoutVars>
          <dgm:bulletEnabled val="1"/>
        </dgm:presLayoutVars>
      </dgm:prSet>
      <dgm:spPr/>
    </dgm:pt>
    <dgm:pt modelId="{722915E1-12D0-4259-BF7C-D4BC2BB04534}" type="pres">
      <dgm:prSet presAssocID="{A586FEA9-29B4-4773-A87D-D592CDEA1D4D}" presName="spaceBetweenRectangles" presStyleCnt="0"/>
      <dgm:spPr/>
    </dgm:pt>
    <dgm:pt modelId="{004B2167-0FA2-4102-9C8D-94714176F88D}" type="pres">
      <dgm:prSet presAssocID="{A1118984-EB4A-49DC-93B0-87DF65CC311E}" presName="parentLin" presStyleCnt="0"/>
      <dgm:spPr/>
    </dgm:pt>
    <dgm:pt modelId="{3C2C7913-039D-46B2-9A08-85E12FE4F0C7}" type="pres">
      <dgm:prSet presAssocID="{A1118984-EB4A-49DC-93B0-87DF65CC311E}" presName="parentLeftMargin" presStyleLbl="node1" presStyleIdx="3" presStyleCnt="6"/>
      <dgm:spPr/>
    </dgm:pt>
    <dgm:pt modelId="{5D46DCC6-9AA8-488F-9E4C-48573AE869AC}" type="pres">
      <dgm:prSet presAssocID="{A1118984-EB4A-49DC-93B0-87DF65CC311E}" presName="parentText" presStyleLbl="node1" presStyleIdx="4" presStyleCnt="6">
        <dgm:presLayoutVars>
          <dgm:chMax val="0"/>
          <dgm:bulletEnabled val="1"/>
        </dgm:presLayoutVars>
      </dgm:prSet>
      <dgm:spPr/>
    </dgm:pt>
    <dgm:pt modelId="{7C9F8114-A419-4FDA-A52A-C291B40516A4}" type="pres">
      <dgm:prSet presAssocID="{A1118984-EB4A-49DC-93B0-87DF65CC311E}" presName="negativeSpace" presStyleCnt="0"/>
      <dgm:spPr/>
    </dgm:pt>
    <dgm:pt modelId="{89FAF1F9-458C-4DA9-B510-F75EE8B04C5E}" type="pres">
      <dgm:prSet presAssocID="{A1118984-EB4A-49DC-93B0-87DF65CC311E}" presName="childText" presStyleLbl="conFgAcc1" presStyleIdx="4" presStyleCnt="6">
        <dgm:presLayoutVars>
          <dgm:bulletEnabled val="1"/>
        </dgm:presLayoutVars>
      </dgm:prSet>
      <dgm:spPr/>
    </dgm:pt>
    <dgm:pt modelId="{384ADBE6-48E3-43B3-AFEF-38F580BFE4B2}" type="pres">
      <dgm:prSet presAssocID="{BAC1A7E9-5F1B-4CAA-92F3-53F8773312D3}" presName="spaceBetweenRectangles" presStyleCnt="0"/>
      <dgm:spPr/>
    </dgm:pt>
    <dgm:pt modelId="{0A949918-AE1B-4979-8E2E-F0B45984FD53}" type="pres">
      <dgm:prSet presAssocID="{91A0B98D-B9B8-41E9-9A73-77B12B29C232}" presName="parentLin" presStyleCnt="0"/>
      <dgm:spPr/>
    </dgm:pt>
    <dgm:pt modelId="{94810CA9-6AC6-4FEF-A5C0-FB1A01C14B87}" type="pres">
      <dgm:prSet presAssocID="{91A0B98D-B9B8-41E9-9A73-77B12B29C232}" presName="parentLeftMargin" presStyleLbl="node1" presStyleIdx="4" presStyleCnt="6"/>
      <dgm:spPr/>
    </dgm:pt>
    <dgm:pt modelId="{D9BBE3C5-93EB-49E5-866A-80BBB7BA47AD}" type="pres">
      <dgm:prSet presAssocID="{91A0B98D-B9B8-41E9-9A73-77B12B29C232}" presName="parentText" presStyleLbl="node1" presStyleIdx="5" presStyleCnt="6">
        <dgm:presLayoutVars>
          <dgm:chMax val="0"/>
          <dgm:bulletEnabled val="1"/>
        </dgm:presLayoutVars>
      </dgm:prSet>
      <dgm:spPr/>
    </dgm:pt>
    <dgm:pt modelId="{BD9ACF13-5CF5-410D-B3F8-4007DB64F7CC}" type="pres">
      <dgm:prSet presAssocID="{91A0B98D-B9B8-41E9-9A73-77B12B29C232}" presName="negativeSpace" presStyleCnt="0"/>
      <dgm:spPr/>
    </dgm:pt>
    <dgm:pt modelId="{CBDA8EC0-A6C2-4928-A7D2-150DFD049AF4}" type="pres">
      <dgm:prSet presAssocID="{91A0B98D-B9B8-41E9-9A73-77B12B29C232}" presName="childText" presStyleLbl="conFgAcc1" presStyleIdx="5" presStyleCnt="6">
        <dgm:presLayoutVars>
          <dgm:bulletEnabled val="1"/>
        </dgm:presLayoutVars>
      </dgm:prSet>
      <dgm:spPr/>
    </dgm:pt>
  </dgm:ptLst>
  <dgm:cxnLst>
    <dgm:cxn modelId="{CD2D860C-959A-44DA-A4A5-84CC42D58528}" type="presOf" srcId="{91A0B98D-B9B8-41E9-9A73-77B12B29C232}" destId="{D9BBE3C5-93EB-49E5-866A-80BBB7BA47AD}" srcOrd="1" destOrd="0" presId="urn:microsoft.com/office/officeart/2005/8/layout/list1"/>
    <dgm:cxn modelId="{3C6A1724-5DC0-458A-8667-1EB97536F793}" srcId="{7858FADD-0C72-46DE-88E4-3A6F8874B432}" destId="{53FE18EC-8094-4EFE-8D34-330D0E44D051}" srcOrd="1" destOrd="0" parTransId="{A74ADEEE-30D1-4739-9B73-9892F0245229}" sibTransId="{80804822-382B-46BB-AB70-E07FE7A01F9B}"/>
    <dgm:cxn modelId="{0042F928-3E53-4348-9E2D-FC7363D32BC9}" srcId="{7858FADD-0C72-46DE-88E4-3A6F8874B432}" destId="{91A0B98D-B9B8-41E9-9A73-77B12B29C232}" srcOrd="5" destOrd="0" parTransId="{36B55DF7-C0B6-499F-BD4E-A0F7F145FEC9}" sibTransId="{1F81F272-452E-47DD-B2D1-4C4CDA8A9269}"/>
    <dgm:cxn modelId="{C35B8235-D613-4295-B64C-8979DF04CD86}" srcId="{7858FADD-0C72-46DE-88E4-3A6F8874B432}" destId="{0B8AF8AE-8FBE-42BC-A2E3-3C613C1BE5C7}" srcOrd="3" destOrd="0" parTransId="{86716A73-8510-4002-8993-04F094D505BB}" sibTransId="{A586FEA9-29B4-4773-A87D-D592CDEA1D4D}"/>
    <dgm:cxn modelId="{CC580E38-B1B5-4D5A-A8EC-02183214E74B}" srcId="{7858FADD-0C72-46DE-88E4-3A6F8874B432}" destId="{A1118984-EB4A-49DC-93B0-87DF65CC311E}" srcOrd="4" destOrd="0" parTransId="{548C93A9-A1A1-4C22-84B4-C65E500D016F}" sibTransId="{BAC1A7E9-5F1B-4CAA-92F3-53F8773312D3}"/>
    <dgm:cxn modelId="{BB936965-E421-4987-87D9-9E4085B85824}" srcId="{7858FADD-0C72-46DE-88E4-3A6F8874B432}" destId="{064E115B-BAEA-4D1A-9553-AC450D6DAD7E}" srcOrd="2" destOrd="0" parTransId="{CF7DCB08-8CCE-43B8-BC4E-B134CFBD9925}" sibTransId="{36A5EBC7-2757-4336-A711-3FA8D635B150}"/>
    <dgm:cxn modelId="{8FAEAB6D-5DC6-412A-B83D-61EF8B05CB8A}" type="presOf" srcId="{53FE18EC-8094-4EFE-8D34-330D0E44D051}" destId="{753165D4-716E-478B-901E-BD05249E07F6}" srcOrd="0" destOrd="0" presId="urn:microsoft.com/office/officeart/2005/8/layout/list1"/>
    <dgm:cxn modelId="{78B62A78-2B59-427A-89A8-8909407772C2}" type="presOf" srcId="{A1118984-EB4A-49DC-93B0-87DF65CC311E}" destId="{3C2C7913-039D-46B2-9A08-85E12FE4F0C7}" srcOrd="0" destOrd="0" presId="urn:microsoft.com/office/officeart/2005/8/layout/list1"/>
    <dgm:cxn modelId="{0B58327A-EEF9-4CCC-A68A-32A7174CBDB9}" type="presOf" srcId="{7858FADD-0C72-46DE-88E4-3A6F8874B432}" destId="{70755C9C-D6CE-430C-847D-92EAD9C5E937}" srcOrd="0" destOrd="0" presId="urn:microsoft.com/office/officeart/2005/8/layout/list1"/>
    <dgm:cxn modelId="{64556E7F-9C69-4D88-BBDC-343BCD1279C3}" type="presOf" srcId="{0B8AF8AE-8FBE-42BC-A2E3-3C613C1BE5C7}" destId="{5C6D0F9A-BD95-4AAD-B72D-9784A080AAF7}" srcOrd="0" destOrd="0" presId="urn:microsoft.com/office/officeart/2005/8/layout/list1"/>
    <dgm:cxn modelId="{7C5FD881-F950-4CD3-A45E-93F7DF66CDCD}" type="presOf" srcId="{3C89D6DF-AEEC-44F2-82A6-0EDB4B18FB26}" destId="{3B140C98-DE2A-4799-A487-B7679730BDA8}" srcOrd="0" destOrd="0" presId="urn:microsoft.com/office/officeart/2005/8/layout/list1"/>
    <dgm:cxn modelId="{55D4E882-B459-4057-BBB8-94585DBB222E}" type="presOf" srcId="{3C89D6DF-AEEC-44F2-82A6-0EDB4B18FB26}" destId="{2C0E9562-C623-4D62-8D97-0F9E0B942EA5}" srcOrd="1" destOrd="0" presId="urn:microsoft.com/office/officeart/2005/8/layout/list1"/>
    <dgm:cxn modelId="{A46C5FA6-2E84-45A9-97C4-A97FEC2EE9EF}" type="presOf" srcId="{064E115B-BAEA-4D1A-9553-AC450D6DAD7E}" destId="{AF5660F7-9F12-4826-85D6-74267BAD0756}" srcOrd="1" destOrd="0" presId="urn:microsoft.com/office/officeart/2005/8/layout/list1"/>
    <dgm:cxn modelId="{BA65D9BF-35BA-46C3-ABE9-44F22F94F11B}" srcId="{7858FADD-0C72-46DE-88E4-3A6F8874B432}" destId="{3C89D6DF-AEEC-44F2-82A6-0EDB4B18FB26}" srcOrd="0" destOrd="0" parTransId="{54C14650-C562-42DB-9D07-758F937686CA}" sibTransId="{5EA08A93-07C7-4452-84C6-4E5DAD34283A}"/>
    <dgm:cxn modelId="{9AB2D9CC-CBB5-49A7-8CDE-BE46694D6549}" type="presOf" srcId="{91A0B98D-B9B8-41E9-9A73-77B12B29C232}" destId="{94810CA9-6AC6-4FEF-A5C0-FB1A01C14B87}" srcOrd="0" destOrd="0" presId="urn:microsoft.com/office/officeart/2005/8/layout/list1"/>
    <dgm:cxn modelId="{9B9B4FDA-2E5E-4924-9525-5BF12B713487}" type="presOf" srcId="{0B8AF8AE-8FBE-42BC-A2E3-3C613C1BE5C7}" destId="{43E84BD9-C10A-4BBC-ADF4-F5DD92FE9526}" srcOrd="1" destOrd="0" presId="urn:microsoft.com/office/officeart/2005/8/layout/list1"/>
    <dgm:cxn modelId="{946163E4-022E-48D3-8364-39586404AE5B}" type="presOf" srcId="{A1118984-EB4A-49DC-93B0-87DF65CC311E}" destId="{5D46DCC6-9AA8-488F-9E4C-48573AE869AC}" srcOrd="1" destOrd="0" presId="urn:microsoft.com/office/officeart/2005/8/layout/list1"/>
    <dgm:cxn modelId="{FE4EFAE5-FA42-40C4-8F47-EEBC69F30B84}" type="presOf" srcId="{53FE18EC-8094-4EFE-8D34-330D0E44D051}" destId="{AB3E7ADD-F4ED-4C51-A4F9-3AD052C3E5F2}" srcOrd="1" destOrd="0" presId="urn:microsoft.com/office/officeart/2005/8/layout/list1"/>
    <dgm:cxn modelId="{0AA723EE-7686-4704-8F08-1FC3B2A58D8D}" type="presOf" srcId="{064E115B-BAEA-4D1A-9553-AC450D6DAD7E}" destId="{F4226819-210E-4AE4-971C-8929FA5A3107}" srcOrd="0" destOrd="0" presId="urn:microsoft.com/office/officeart/2005/8/layout/list1"/>
    <dgm:cxn modelId="{6BB88DFE-DA30-46FE-A8DA-EAD872309D81}" type="presParOf" srcId="{70755C9C-D6CE-430C-847D-92EAD9C5E937}" destId="{47875283-43EE-487C-9CC0-E1CB8A1B5CFC}" srcOrd="0" destOrd="0" presId="urn:microsoft.com/office/officeart/2005/8/layout/list1"/>
    <dgm:cxn modelId="{C06ED9D2-295F-4C1C-A629-56C872A09D16}" type="presParOf" srcId="{47875283-43EE-487C-9CC0-E1CB8A1B5CFC}" destId="{3B140C98-DE2A-4799-A487-B7679730BDA8}" srcOrd="0" destOrd="0" presId="urn:microsoft.com/office/officeart/2005/8/layout/list1"/>
    <dgm:cxn modelId="{0FF734DB-6ED7-4DBB-9C00-EDC8BC34E4B4}" type="presParOf" srcId="{47875283-43EE-487C-9CC0-E1CB8A1B5CFC}" destId="{2C0E9562-C623-4D62-8D97-0F9E0B942EA5}" srcOrd="1" destOrd="0" presId="urn:microsoft.com/office/officeart/2005/8/layout/list1"/>
    <dgm:cxn modelId="{B283B121-EF25-472B-A9B0-22B32AC75B19}" type="presParOf" srcId="{70755C9C-D6CE-430C-847D-92EAD9C5E937}" destId="{29EB6589-F4C3-4AEC-AF03-4BC764E44A7D}" srcOrd="1" destOrd="0" presId="urn:microsoft.com/office/officeart/2005/8/layout/list1"/>
    <dgm:cxn modelId="{DFCFFBEF-31C6-44A7-BFAD-4EA39F93E88B}" type="presParOf" srcId="{70755C9C-D6CE-430C-847D-92EAD9C5E937}" destId="{EBACC833-0BD3-4835-BEC4-AB7A00974451}" srcOrd="2" destOrd="0" presId="urn:microsoft.com/office/officeart/2005/8/layout/list1"/>
    <dgm:cxn modelId="{784F45F8-5785-4949-9C46-225B1124B213}" type="presParOf" srcId="{70755C9C-D6CE-430C-847D-92EAD9C5E937}" destId="{327A36FF-1DE1-4A2F-A59B-2D75488C9C36}" srcOrd="3" destOrd="0" presId="urn:microsoft.com/office/officeart/2005/8/layout/list1"/>
    <dgm:cxn modelId="{3D3CB763-D3C7-47F0-978A-AAD545CB353C}" type="presParOf" srcId="{70755C9C-D6CE-430C-847D-92EAD9C5E937}" destId="{E2105FB0-1021-4AA9-9921-A16103D408C6}" srcOrd="4" destOrd="0" presId="urn:microsoft.com/office/officeart/2005/8/layout/list1"/>
    <dgm:cxn modelId="{7AA895FB-8393-434F-9317-6F38B88455E6}" type="presParOf" srcId="{E2105FB0-1021-4AA9-9921-A16103D408C6}" destId="{753165D4-716E-478B-901E-BD05249E07F6}" srcOrd="0" destOrd="0" presId="urn:microsoft.com/office/officeart/2005/8/layout/list1"/>
    <dgm:cxn modelId="{E69C67F7-A480-4505-8BDC-879644124FE1}" type="presParOf" srcId="{E2105FB0-1021-4AA9-9921-A16103D408C6}" destId="{AB3E7ADD-F4ED-4C51-A4F9-3AD052C3E5F2}" srcOrd="1" destOrd="0" presId="urn:microsoft.com/office/officeart/2005/8/layout/list1"/>
    <dgm:cxn modelId="{B4277C16-9BC2-410E-BDF9-37E73B781C38}" type="presParOf" srcId="{70755C9C-D6CE-430C-847D-92EAD9C5E937}" destId="{34E3288B-3D05-4325-8378-7EAEECB5FE9F}" srcOrd="5" destOrd="0" presId="urn:microsoft.com/office/officeart/2005/8/layout/list1"/>
    <dgm:cxn modelId="{B0D0E600-0156-4B68-ADE4-28DB534F1ED1}" type="presParOf" srcId="{70755C9C-D6CE-430C-847D-92EAD9C5E937}" destId="{C847B84D-4ACF-4AFE-95D7-47281713E9D8}" srcOrd="6" destOrd="0" presId="urn:microsoft.com/office/officeart/2005/8/layout/list1"/>
    <dgm:cxn modelId="{4B8B8BEF-51E6-460F-86E4-746632ABF0E7}" type="presParOf" srcId="{70755C9C-D6CE-430C-847D-92EAD9C5E937}" destId="{9634E810-72ED-4764-A42F-22F21C259DE4}" srcOrd="7" destOrd="0" presId="urn:microsoft.com/office/officeart/2005/8/layout/list1"/>
    <dgm:cxn modelId="{7D34E1F2-AC90-420F-BA94-B1C3A193092F}" type="presParOf" srcId="{70755C9C-D6CE-430C-847D-92EAD9C5E937}" destId="{24CED82E-D2B0-48A7-9EFB-3A6E543D2FCD}" srcOrd="8" destOrd="0" presId="urn:microsoft.com/office/officeart/2005/8/layout/list1"/>
    <dgm:cxn modelId="{AF647C6F-8640-4AF6-BB57-D96FC09988DC}" type="presParOf" srcId="{24CED82E-D2B0-48A7-9EFB-3A6E543D2FCD}" destId="{F4226819-210E-4AE4-971C-8929FA5A3107}" srcOrd="0" destOrd="0" presId="urn:microsoft.com/office/officeart/2005/8/layout/list1"/>
    <dgm:cxn modelId="{FA713A75-41AD-4D4B-A7FB-A9710BB2984D}" type="presParOf" srcId="{24CED82E-D2B0-48A7-9EFB-3A6E543D2FCD}" destId="{AF5660F7-9F12-4826-85D6-74267BAD0756}" srcOrd="1" destOrd="0" presId="urn:microsoft.com/office/officeart/2005/8/layout/list1"/>
    <dgm:cxn modelId="{3ED337D2-A6C0-4EE6-904E-9E02A75E42ED}" type="presParOf" srcId="{70755C9C-D6CE-430C-847D-92EAD9C5E937}" destId="{FB38B4CD-B361-4D9B-ADBD-6691A549A2E5}" srcOrd="9" destOrd="0" presId="urn:microsoft.com/office/officeart/2005/8/layout/list1"/>
    <dgm:cxn modelId="{15002466-0915-4C3F-A30D-B6DD043E46DA}" type="presParOf" srcId="{70755C9C-D6CE-430C-847D-92EAD9C5E937}" destId="{7625B9B7-7E59-47E7-9B2D-E3855591D756}" srcOrd="10" destOrd="0" presId="urn:microsoft.com/office/officeart/2005/8/layout/list1"/>
    <dgm:cxn modelId="{569D4103-4315-470D-981E-DE2B285CEC93}" type="presParOf" srcId="{70755C9C-D6CE-430C-847D-92EAD9C5E937}" destId="{F62BE761-8B60-4154-82B4-4E267D349FAE}" srcOrd="11" destOrd="0" presId="urn:microsoft.com/office/officeart/2005/8/layout/list1"/>
    <dgm:cxn modelId="{D230619A-CA88-42DB-8AE5-CE6A542C4B23}" type="presParOf" srcId="{70755C9C-D6CE-430C-847D-92EAD9C5E937}" destId="{3972988B-CB44-4AA2-B311-0BEBE8A9F1F2}" srcOrd="12" destOrd="0" presId="urn:microsoft.com/office/officeart/2005/8/layout/list1"/>
    <dgm:cxn modelId="{30D8E3E7-1459-4772-8BC4-C3A582B11078}" type="presParOf" srcId="{3972988B-CB44-4AA2-B311-0BEBE8A9F1F2}" destId="{5C6D0F9A-BD95-4AAD-B72D-9784A080AAF7}" srcOrd="0" destOrd="0" presId="urn:microsoft.com/office/officeart/2005/8/layout/list1"/>
    <dgm:cxn modelId="{0605AE00-5351-42C5-9D27-CC205DD7B589}" type="presParOf" srcId="{3972988B-CB44-4AA2-B311-0BEBE8A9F1F2}" destId="{43E84BD9-C10A-4BBC-ADF4-F5DD92FE9526}" srcOrd="1" destOrd="0" presId="urn:microsoft.com/office/officeart/2005/8/layout/list1"/>
    <dgm:cxn modelId="{A830B33A-7475-4A4E-AF52-0C834E75523F}" type="presParOf" srcId="{70755C9C-D6CE-430C-847D-92EAD9C5E937}" destId="{F8A3D443-FC63-468B-AD8B-8A4F96868FC9}" srcOrd="13" destOrd="0" presId="urn:microsoft.com/office/officeart/2005/8/layout/list1"/>
    <dgm:cxn modelId="{E070A04B-F546-45EF-A0FD-3C830DAF4E32}" type="presParOf" srcId="{70755C9C-D6CE-430C-847D-92EAD9C5E937}" destId="{8F459664-C8FA-4E09-895A-00CA9E6B7C01}" srcOrd="14" destOrd="0" presId="urn:microsoft.com/office/officeart/2005/8/layout/list1"/>
    <dgm:cxn modelId="{D87016BC-9690-4384-8494-B86DBD7A15F3}" type="presParOf" srcId="{70755C9C-D6CE-430C-847D-92EAD9C5E937}" destId="{722915E1-12D0-4259-BF7C-D4BC2BB04534}" srcOrd="15" destOrd="0" presId="urn:microsoft.com/office/officeart/2005/8/layout/list1"/>
    <dgm:cxn modelId="{815A239B-DB59-42C1-A619-B4B4B64B0C78}" type="presParOf" srcId="{70755C9C-D6CE-430C-847D-92EAD9C5E937}" destId="{004B2167-0FA2-4102-9C8D-94714176F88D}" srcOrd="16" destOrd="0" presId="urn:microsoft.com/office/officeart/2005/8/layout/list1"/>
    <dgm:cxn modelId="{87143436-609D-41C8-BFC3-8B83D6E6C7D5}" type="presParOf" srcId="{004B2167-0FA2-4102-9C8D-94714176F88D}" destId="{3C2C7913-039D-46B2-9A08-85E12FE4F0C7}" srcOrd="0" destOrd="0" presId="urn:microsoft.com/office/officeart/2005/8/layout/list1"/>
    <dgm:cxn modelId="{EB76FA21-72AE-42BF-B9BB-59C35891CF97}" type="presParOf" srcId="{004B2167-0FA2-4102-9C8D-94714176F88D}" destId="{5D46DCC6-9AA8-488F-9E4C-48573AE869AC}" srcOrd="1" destOrd="0" presId="urn:microsoft.com/office/officeart/2005/8/layout/list1"/>
    <dgm:cxn modelId="{75777D0C-2EB9-4DD9-9F1A-A879296DF016}" type="presParOf" srcId="{70755C9C-D6CE-430C-847D-92EAD9C5E937}" destId="{7C9F8114-A419-4FDA-A52A-C291B40516A4}" srcOrd="17" destOrd="0" presId="urn:microsoft.com/office/officeart/2005/8/layout/list1"/>
    <dgm:cxn modelId="{A7F61AB1-0549-43DF-87AC-820A5C1D66AC}" type="presParOf" srcId="{70755C9C-D6CE-430C-847D-92EAD9C5E937}" destId="{89FAF1F9-458C-4DA9-B510-F75EE8B04C5E}" srcOrd="18" destOrd="0" presId="urn:microsoft.com/office/officeart/2005/8/layout/list1"/>
    <dgm:cxn modelId="{442025F0-AD84-49BB-B19A-D7F34F201A81}" type="presParOf" srcId="{70755C9C-D6CE-430C-847D-92EAD9C5E937}" destId="{384ADBE6-48E3-43B3-AFEF-38F580BFE4B2}" srcOrd="19" destOrd="0" presId="urn:microsoft.com/office/officeart/2005/8/layout/list1"/>
    <dgm:cxn modelId="{8E97BA9D-0A90-4D20-8F63-18CFE92B8704}" type="presParOf" srcId="{70755C9C-D6CE-430C-847D-92EAD9C5E937}" destId="{0A949918-AE1B-4979-8E2E-F0B45984FD53}" srcOrd="20" destOrd="0" presId="urn:microsoft.com/office/officeart/2005/8/layout/list1"/>
    <dgm:cxn modelId="{2B3998F3-B0A8-48D0-BABF-E8B415CDBEF7}" type="presParOf" srcId="{0A949918-AE1B-4979-8E2E-F0B45984FD53}" destId="{94810CA9-6AC6-4FEF-A5C0-FB1A01C14B87}" srcOrd="0" destOrd="0" presId="urn:microsoft.com/office/officeart/2005/8/layout/list1"/>
    <dgm:cxn modelId="{F52B3B57-1363-48E3-9749-93515B4E912E}" type="presParOf" srcId="{0A949918-AE1B-4979-8E2E-F0B45984FD53}" destId="{D9BBE3C5-93EB-49E5-866A-80BBB7BA47AD}" srcOrd="1" destOrd="0" presId="urn:microsoft.com/office/officeart/2005/8/layout/list1"/>
    <dgm:cxn modelId="{12381B13-86CF-4777-B23D-FDA9CE38C168}" type="presParOf" srcId="{70755C9C-D6CE-430C-847D-92EAD9C5E937}" destId="{BD9ACF13-5CF5-410D-B3F8-4007DB64F7CC}" srcOrd="21" destOrd="0" presId="urn:microsoft.com/office/officeart/2005/8/layout/list1"/>
    <dgm:cxn modelId="{AB1DEE22-089A-444A-A02B-10D9C465929F}" type="presParOf" srcId="{70755C9C-D6CE-430C-847D-92EAD9C5E937}" destId="{CBDA8EC0-A6C2-4928-A7D2-150DFD049AF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EF31E-7154-46AB-864D-CB57F76394A4}">
      <dsp:nvSpPr>
        <dsp:cNvPr id="0" name=""/>
        <dsp:cNvSpPr/>
      </dsp:nvSpPr>
      <dsp:spPr>
        <a:xfrm>
          <a:off x="3192" y="833573"/>
          <a:ext cx="2279347" cy="1447385"/>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E332CB07-8555-486B-AADB-2B5D4086940E}">
      <dsp:nvSpPr>
        <dsp:cNvPr id="0" name=""/>
        <dsp:cNvSpPr/>
      </dsp:nvSpPr>
      <dsp:spPr>
        <a:xfrm>
          <a:off x="256453" y="1074171"/>
          <a:ext cx="2279347" cy="14473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Awareness (Marketing)</a:t>
          </a:r>
        </a:p>
      </dsp:txBody>
      <dsp:txXfrm>
        <a:off x="298845" y="1116563"/>
        <a:ext cx="2194563" cy="1362601"/>
      </dsp:txXfrm>
    </dsp:sp>
    <dsp:sp modelId="{09EA560E-2899-4F52-B697-9C9A8DDFF798}">
      <dsp:nvSpPr>
        <dsp:cNvPr id="0" name=""/>
        <dsp:cNvSpPr/>
      </dsp:nvSpPr>
      <dsp:spPr>
        <a:xfrm>
          <a:off x="2789061" y="833573"/>
          <a:ext cx="2279347" cy="1447385"/>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6B596E1D-4828-42AF-A36B-2DA8172A1305}">
      <dsp:nvSpPr>
        <dsp:cNvPr id="0" name=""/>
        <dsp:cNvSpPr/>
      </dsp:nvSpPr>
      <dsp:spPr>
        <a:xfrm>
          <a:off x="3042322" y="1074171"/>
          <a:ext cx="2279347" cy="14473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Education</a:t>
          </a:r>
        </a:p>
      </dsp:txBody>
      <dsp:txXfrm>
        <a:off x="3084714" y="1116563"/>
        <a:ext cx="2194563" cy="1362601"/>
      </dsp:txXfrm>
    </dsp:sp>
    <dsp:sp modelId="{ED6F7C0C-07AE-46C7-B21C-18842DF366CC}">
      <dsp:nvSpPr>
        <dsp:cNvPr id="0" name=""/>
        <dsp:cNvSpPr/>
      </dsp:nvSpPr>
      <dsp:spPr>
        <a:xfrm>
          <a:off x="5574930" y="833573"/>
          <a:ext cx="2279347" cy="1447385"/>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D2C139F0-154D-439D-9931-0F459DA6EFEA}">
      <dsp:nvSpPr>
        <dsp:cNvPr id="0" name=""/>
        <dsp:cNvSpPr/>
      </dsp:nvSpPr>
      <dsp:spPr>
        <a:xfrm>
          <a:off x="5828191" y="1074171"/>
          <a:ext cx="2279347" cy="14473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Infrastructure (Resources)</a:t>
          </a:r>
        </a:p>
      </dsp:txBody>
      <dsp:txXfrm>
        <a:off x="5870583" y="1116563"/>
        <a:ext cx="2194563" cy="1362601"/>
      </dsp:txXfrm>
    </dsp:sp>
    <dsp:sp modelId="{0078B030-2854-4A58-B30C-E97C3D25AFFA}">
      <dsp:nvSpPr>
        <dsp:cNvPr id="0" name=""/>
        <dsp:cNvSpPr/>
      </dsp:nvSpPr>
      <dsp:spPr>
        <a:xfrm>
          <a:off x="8360799" y="833573"/>
          <a:ext cx="2279347" cy="1447385"/>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39F16C84-6B9D-4373-A77F-33D71B14B200}">
      <dsp:nvSpPr>
        <dsp:cNvPr id="0" name=""/>
        <dsp:cNvSpPr/>
      </dsp:nvSpPr>
      <dsp:spPr>
        <a:xfrm>
          <a:off x="8614060" y="1074171"/>
          <a:ext cx="2279347" cy="14473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Membership</a:t>
          </a:r>
        </a:p>
      </dsp:txBody>
      <dsp:txXfrm>
        <a:off x="8656452" y="1116563"/>
        <a:ext cx="2194563" cy="1362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2DAF5-01BD-47C1-9727-808794BC067D}">
      <dsp:nvSpPr>
        <dsp:cNvPr id="0" name=""/>
        <dsp:cNvSpPr/>
      </dsp:nvSpPr>
      <dsp:spPr>
        <a:xfrm>
          <a:off x="163342" y="220"/>
          <a:ext cx="4529963" cy="287652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E2258-0FF6-450D-90F1-021958CB9E72}">
      <dsp:nvSpPr>
        <dsp:cNvPr id="0" name=""/>
        <dsp:cNvSpPr/>
      </dsp:nvSpPr>
      <dsp:spPr>
        <a:xfrm>
          <a:off x="666671" y="478382"/>
          <a:ext cx="4529963" cy="287652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t>What do you want to achieve?</a:t>
          </a:r>
        </a:p>
      </dsp:txBody>
      <dsp:txXfrm>
        <a:off x="750922" y="562633"/>
        <a:ext cx="4361461" cy="2708024"/>
      </dsp:txXfrm>
    </dsp:sp>
    <dsp:sp modelId="{0AFCFB2A-DA04-42CA-990B-C211A66095A2}">
      <dsp:nvSpPr>
        <dsp:cNvPr id="0" name=""/>
        <dsp:cNvSpPr/>
      </dsp:nvSpPr>
      <dsp:spPr>
        <a:xfrm>
          <a:off x="5699964" y="220"/>
          <a:ext cx="4529963" cy="287652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20AD4-E0F4-4157-B583-176297175684}">
      <dsp:nvSpPr>
        <dsp:cNvPr id="0" name=""/>
        <dsp:cNvSpPr/>
      </dsp:nvSpPr>
      <dsp:spPr>
        <a:xfrm>
          <a:off x="6203293" y="478382"/>
          <a:ext cx="4529963" cy="287652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t>Have a clear outcome of the goal</a:t>
          </a:r>
        </a:p>
      </dsp:txBody>
      <dsp:txXfrm>
        <a:off x="6287544" y="562633"/>
        <a:ext cx="4361461" cy="2708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F29B-88C3-4717-93F0-2ABCDFA1DEF1}">
      <dsp:nvSpPr>
        <dsp:cNvPr id="0" name=""/>
        <dsp:cNvSpPr/>
      </dsp:nvSpPr>
      <dsp:spPr>
        <a:xfrm>
          <a:off x="0" y="0"/>
          <a:ext cx="4873942" cy="220384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Indicator of progress</a:t>
          </a:r>
        </a:p>
      </dsp:txBody>
      <dsp:txXfrm>
        <a:off x="64548" y="64548"/>
        <a:ext cx="2596096" cy="2074750"/>
      </dsp:txXfrm>
    </dsp:sp>
    <dsp:sp modelId="{A6DDEAE6-54C7-48AB-B3EA-2B0F76DC7C9B}">
      <dsp:nvSpPr>
        <dsp:cNvPr id="0" name=""/>
        <dsp:cNvSpPr/>
      </dsp:nvSpPr>
      <dsp:spPr>
        <a:xfrm>
          <a:off x="860107" y="2693590"/>
          <a:ext cx="4873942" cy="220384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Measurable elements</a:t>
          </a:r>
        </a:p>
      </dsp:txBody>
      <dsp:txXfrm>
        <a:off x="924655" y="2758138"/>
        <a:ext cx="2452238" cy="2074750"/>
      </dsp:txXfrm>
    </dsp:sp>
    <dsp:sp modelId="{8DEB387B-47CC-47EA-B14F-4A7031BAD04F}">
      <dsp:nvSpPr>
        <dsp:cNvPr id="0" name=""/>
        <dsp:cNvSpPr/>
      </dsp:nvSpPr>
      <dsp:spPr>
        <a:xfrm>
          <a:off x="3441442" y="1732468"/>
          <a:ext cx="1432500" cy="143250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63754" y="1732468"/>
        <a:ext cx="787876" cy="1077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DF3E7-9B80-4933-BD05-EDFE7D76D912}">
      <dsp:nvSpPr>
        <dsp:cNvPr id="0" name=""/>
        <dsp:cNvSpPr/>
      </dsp:nvSpPr>
      <dsp:spPr>
        <a:xfrm rot="5400000">
          <a:off x="-388112" y="390920"/>
          <a:ext cx="2587415" cy="1811190"/>
        </a:xfrm>
        <a:prstGeom prst="chevron">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Identify the drivers to achieve each goal</a:t>
          </a:r>
        </a:p>
      </dsp:txBody>
      <dsp:txXfrm rot="-5400000">
        <a:off x="1" y="908402"/>
        <a:ext cx="1811190" cy="776225"/>
      </dsp:txXfrm>
    </dsp:sp>
    <dsp:sp modelId="{31F8A1FC-1DD6-4E88-ADB0-5A1AD4508F45}">
      <dsp:nvSpPr>
        <dsp:cNvPr id="0" name=""/>
        <dsp:cNvSpPr/>
      </dsp:nvSpPr>
      <dsp:spPr>
        <a:xfrm rot="5400000">
          <a:off x="2931710" y="-1117711"/>
          <a:ext cx="1681820" cy="392285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t>Committee</a:t>
          </a:r>
        </a:p>
        <a:p>
          <a:pPr marL="457200" lvl="2" indent="-228600" algn="l" defTabSz="1155700">
            <a:lnSpc>
              <a:spcPct val="90000"/>
            </a:lnSpc>
            <a:spcBef>
              <a:spcPct val="0"/>
            </a:spcBef>
            <a:spcAft>
              <a:spcPct val="15000"/>
            </a:spcAft>
            <a:buChar char="•"/>
          </a:pPr>
          <a:r>
            <a:rPr lang="en-US" sz="2600" kern="1200"/>
            <a:t>Task</a:t>
          </a:r>
        </a:p>
        <a:p>
          <a:pPr marL="457200" lvl="2" indent="-228600" algn="l" defTabSz="1155700">
            <a:lnSpc>
              <a:spcPct val="90000"/>
            </a:lnSpc>
            <a:spcBef>
              <a:spcPct val="0"/>
            </a:spcBef>
            <a:spcAft>
              <a:spcPct val="15000"/>
            </a:spcAft>
            <a:buChar char="•"/>
          </a:pPr>
          <a:r>
            <a:rPr lang="en-US" sz="2600" kern="1200"/>
            <a:t>Budget</a:t>
          </a:r>
        </a:p>
        <a:p>
          <a:pPr marL="457200" lvl="2" indent="-228600" algn="l" defTabSz="1155700">
            <a:lnSpc>
              <a:spcPct val="90000"/>
            </a:lnSpc>
            <a:spcBef>
              <a:spcPct val="0"/>
            </a:spcBef>
            <a:spcAft>
              <a:spcPct val="15000"/>
            </a:spcAft>
            <a:buChar char="•"/>
          </a:pPr>
          <a:r>
            <a:rPr lang="en-US" sz="2600" kern="1200"/>
            <a:t>Resources</a:t>
          </a:r>
        </a:p>
      </dsp:txBody>
      <dsp:txXfrm rot="-5400000">
        <a:off x="1811191" y="84908"/>
        <a:ext cx="3840759" cy="1517620"/>
      </dsp:txXfrm>
    </dsp:sp>
    <dsp:sp modelId="{A98E7B41-F046-42EC-9EF2-E10C05A36EE0}">
      <dsp:nvSpPr>
        <dsp:cNvPr id="0" name=""/>
        <dsp:cNvSpPr/>
      </dsp:nvSpPr>
      <dsp:spPr>
        <a:xfrm rot="5400000">
          <a:off x="-388112" y="2695325"/>
          <a:ext cx="2587415" cy="1811190"/>
        </a:xfrm>
        <a:prstGeom prst="chevron">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Barriers</a:t>
          </a:r>
        </a:p>
      </dsp:txBody>
      <dsp:txXfrm rot="-5400000">
        <a:off x="1" y="3212807"/>
        <a:ext cx="1811190" cy="776225"/>
      </dsp:txXfrm>
    </dsp:sp>
    <dsp:sp modelId="{C1797D57-CA1F-4270-AF54-D7235570C58E}">
      <dsp:nvSpPr>
        <dsp:cNvPr id="0" name=""/>
        <dsp:cNvSpPr/>
      </dsp:nvSpPr>
      <dsp:spPr>
        <a:xfrm rot="5400000">
          <a:off x="2931710" y="1186693"/>
          <a:ext cx="1681820" cy="392285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t>Lack of people</a:t>
          </a:r>
        </a:p>
        <a:p>
          <a:pPr marL="228600" lvl="1" indent="-228600" algn="l" defTabSz="1155700">
            <a:lnSpc>
              <a:spcPct val="90000"/>
            </a:lnSpc>
            <a:spcBef>
              <a:spcPct val="0"/>
            </a:spcBef>
            <a:spcAft>
              <a:spcPct val="15000"/>
            </a:spcAft>
            <a:buChar char="•"/>
          </a:pPr>
          <a:r>
            <a:rPr lang="en-US" sz="2600" kern="1200"/>
            <a:t>Negative attitude</a:t>
          </a:r>
        </a:p>
      </dsp:txBody>
      <dsp:txXfrm rot="-5400000">
        <a:off x="1811191" y="2389312"/>
        <a:ext cx="3840759" cy="1517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CC833-0BD3-4835-BEC4-AB7A00974451}">
      <dsp:nvSpPr>
        <dsp:cNvPr id="0" name=""/>
        <dsp:cNvSpPr/>
      </dsp:nvSpPr>
      <dsp:spPr>
        <a:xfrm>
          <a:off x="0" y="325464"/>
          <a:ext cx="5641974"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0E9562-C623-4D62-8D97-0F9E0B942EA5}">
      <dsp:nvSpPr>
        <dsp:cNvPr id="0" name=""/>
        <dsp:cNvSpPr/>
      </dsp:nvSpPr>
      <dsp:spPr>
        <a:xfrm>
          <a:off x="282098" y="59784"/>
          <a:ext cx="394938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00100">
            <a:lnSpc>
              <a:spcPct val="90000"/>
            </a:lnSpc>
            <a:spcBef>
              <a:spcPct val="0"/>
            </a:spcBef>
            <a:spcAft>
              <a:spcPct val="35000"/>
            </a:spcAft>
            <a:buNone/>
          </a:pPr>
          <a:r>
            <a:rPr lang="en-US" sz="1800" kern="1200"/>
            <a:t>Member event attendance.</a:t>
          </a:r>
        </a:p>
      </dsp:txBody>
      <dsp:txXfrm>
        <a:off x="308037" y="85723"/>
        <a:ext cx="3897504" cy="479482"/>
      </dsp:txXfrm>
    </dsp:sp>
    <dsp:sp modelId="{C847B84D-4ACF-4AFE-95D7-47281713E9D8}">
      <dsp:nvSpPr>
        <dsp:cNvPr id="0" name=""/>
        <dsp:cNvSpPr/>
      </dsp:nvSpPr>
      <dsp:spPr>
        <a:xfrm>
          <a:off x="0" y="1141944"/>
          <a:ext cx="5641974"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3E7ADD-F4ED-4C51-A4F9-3AD052C3E5F2}">
      <dsp:nvSpPr>
        <dsp:cNvPr id="0" name=""/>
        <dsp:cNvSpPr/>
      </dsp:nvSpPr>
      <dsp:spPr>
        <a:xfrm>
          <a:off x="282098" y="876264"/>
          <a:ext cx="394938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00100">
            <a:lnSpc>
              <a:spcPct val="90000"/>
            </a:lnSpc>
            <a:spcBef>
              <a:spcPct val="0"/>
            </a:spcBef>
            <a:spcAft>
              <a:spcPct val="35000"/>
            </a:spcAft>
            <a:buNone/>
          </a:pPr>
          <a:r>
            <a:rPr lang="en-US" sz="1800" kern="1200"/>
            <a:t>Volunteer participation.</a:t>
          </a:r>
        </a:p>
      </dsp:txBody>
      <dsp:txXfrm>
        <a:off x="308037" y="902203"/>
        <a:ext cx="3897504" cy="479482"/>
      </dsp:txXfrm>
    </dsp:sp>
    <dsp:sp modelId="{7625B9B7-7E59-47E7-9B2D-E3855591D756}">
      <dsp:nvSpPr>
        <dsp:cNvPr id="0" name=""/>
        <dsp:cNvSpPr/>
      </dsp:nvSpPr>
      <dsp:spPr>
        <a:xfrm>
          <a:off x="0" y="1958424"/>
          <a:ext cx="5641974"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660F7-9F12-4826-85D6-74267BAD0756}">
      <dsp:nvSpPr>
        <dsp:cNvPr id="0" name=""/>
        <dsp:cNvSpPr/>
      </dsp:nvSpPr>
      <dsp:spPr>
        <a:xfrm>
          <a:off x="282098" y="1692744"/>
          <a:ext cx="394938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00100">
            <a:lnSpc>
              <a:spcPct val="90000"/>
            </a:lnSpc>
            <a:spcBef>
              <a:spcPct val="0"/>
            </a:spcBef>
            <a:spcAft>
              <a:spcPct val="35000"/>
            </a:spcAft>
            <a:buNone/>
          </a:pPr>
          <a:r>
            <a:rPr lang="en-US" sz="1800" kern="1200"/>
            <a:t>Social media impressions and engagements.</a:t>
          </a:r>
        </a:p>
      </dsp:txBody>
      <dsp:txXfrm>
        <a:off x="308037" y="1718683"/>
        <a:ext cx="3897504" cy="479482"/>
      </dsp:txXfrm>
    </dsp:sp>
    <dsp:sp modelId="{8F459664-C8FA-4E09-895A-00CA9E6B7C01}">
      <dsp:nvSpPr>
        <dsp:cNvPr id="0" name=""/>
        <dsp:cNvSpPr/>
      </dsp:nvSpPr>
      <dsp:spPr>
        <a:xfrm>
          <a:off x="0" y="2774905"/>
          <a:ext cx="5641974"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84BD9-C10A-4BBC-ADF4-F5DD92FE9526}">
      <dsp:nvSpPr>
        <dsp:cNvPr id="0" name=""/>
        <dsp:cNvSpPr/>
      </dsp:nvSpPr>
      <dsp:spPr>
        <a:xfrm>
          <a:off x="282098" y="2509224"/>
          <a:ext cx="394938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00100">
            <a:lnSpc>
              <a:spcPct val="90000"/>
            </a:lnSpc>
            <a:spcBef>
              <a:spcPct val="0"/>
            </a:spcBef>
            <a:spcAft>
              <a:spcPct val="35000"/>
            </a:spcAft>
            <a:buNone/>
          </a:pPr>
          <a:r>
            <a:rPr lang="en-US" sz="1800" kern="1200"/>
            <a:t>Email open and click-through rates.</a:t>
          </a:r>
        </a:p>
      </dsp:txBody>
      <dsp:txXfrm>
        <a:off x="308037" y="2535163"/>
        <a:ext cx="3897504" cy="479482"/>
      </dsp:txXfrm>
    </dsp:sp>
    <dsp:sp modelId="{89FAF1F9-458C-4DA9-B510-F75EE8B04C5E}">
      <dsp:nvSpPr>
        <dsp:cNvPr id="0" name=""/>
        <dsp:cNvSpPr/>
      </dsp:nvSpPr>
      <dsp:spPr>
        <a:xfrm>
          <a:off x="0" y="3591385"/>
          <a:ext cx="5641974"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6DCC6-9AA8-488F-9E4C-48573AE869AC}">
      <dsp:nvSpPr>
        <dsp:cNvPr id="0" name=""/>
        <dsp:cNvSpPr/>
      </dsp:nvSpPr>
      <dsp:spPr>
        <a:xfrm>
          <a:off x="282098" y="3325705"/>
          <a:ext cx="394938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00100">
            <a:lnSpc>
              <a:spcPct val="90000"/>
            </a:lnSpc>
            <a:spcBef>
              <a:spcPct val="0"/>
            </a:spcBef>
            <a:spcAft>
              <a:spcPct val="35000"/>
            </a:spcAft>
            <a:buNone/>
          </a:pPr>
          <a:r>
            <a:rPr lang="en-US" sz="1800" kern="1200"/>
            <a:t>Membership renewal.</a:t>
          </a:r>
        </a:p>
      </dsp:txBody>
      <dsp:txXfrm>
        <a:off x="308037" y="3351644"/>
        <a:ext cx="3897504" cy="479482"/>
      </dsp:txXfrm>
    </dsp:sp>
    <dsp:sp modelId="{CBDA8EC0-A6C2-4928-A7D2-150DFD049AF4}">
      <dsp:nvSpPr>
        <dsp:cNvPr id="0" name=""/>
        <dsp:cNvSpPr/>
      </dsp:nvSpPr>
      <dsp:spPr>
        <a:xfrm>
          <a:off x="0" y="4407865"/>
          <a:ext cx="5641974"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BE3C5-93EB-49E5-866A-80BBB7BA47AD}">
      <dsp:nvSpPr>
        <dsp:cNvPr id="0" name=""/>
        <dsp:cNvSpPr/>
      </dsp:nvSpPr>
      <dsp:spPr>
        <a:xfrm>
          <a:off x="282098" y="4142185"/>
          <a:ext cx="394938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00100">
            <a:lnSpc>
              <a:spcPct val="90000"/>
            </a:lnSpc>
            <a:spcBef>
              <a:spcPct val="0"/>
            </a:spcBef>
            <a:spcAft>
              <a:spcPct val="35000"/>
            </a:spcAft>
            <a:buNone/>
          </a:pPr>
          <a:r>
            <a:rPr lang="en-US" sz="1800" kern="1200"/>
            <a:t>Community-building among members.</a:t>
          </a:r>
        </a:p>
      </dsp:txBody>
      <dsp:txXfrm>
        <a:off x="308037" y="4168124"/>
        <a:ext cx="389750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D795FE-E6B8-4BC1-9727-DB9683625220}" type="datetimeFigureOut">
              <a:rPr lang="en-US" smtClean="0"/>
              <a:t>4/23/2019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376465-E036-407C-805C-C27F2699E7A4}" type="slidenum">
              <a:rPr lang="en-US" smtClean="0"/>
              <a:t>‹#›</a:t>
            </a:fld>
            <a:endParaRPr lang="en-US"/>
          </a:p>
        </p:txBody>
      </p:sp>
    </p:spTree>
    <p:extLst>
      <p:ext uri="{BB962C8B-B14F-4D97-AF65-F5344CB8AC3E}">
        <p14:creationId xmlns:p14="http://schemas.microsoft.com/office/powerpoint/2010/main" val="119068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How many of you have been involved in a strategic plan process?  </a:t>
            </a:r>
          </a:p>
          <a:p>
            <a:endParaRPr lang="en-US" dirty="0"/>
          </a:p>
          <a:p>
            <a:r>
              <a:rPr lang="en-US" dirty="0"/>
              <a:t>How many chapters have a strategic plan?</a:t>
            </a:r>
          </a:p>
          <a:p>
            <a:endParaRPr lang="en-US" dirty="0"/>
          </a:p>
          <a:p>
            <a:r>
              <a:rPr lang="en-US" dirty="0"/>
              <a:t>We want to thank Jodi for inviting us to talk to you about Strategic Planning.  I’ll be honest with you…I am not an expert in Strategic Planning.  But I do have a passion for it so I’m excited to share what I’ve learned.</a:t>
            </a:r>
          </a:p>
          <a:p>
            <a:endParaRPr lang="en-US" dirty="0"/>
          </a:p>
          <a:p>
            <a:r>
              <a:rPr lang="en-US" dirty="0"/>
              <a:t>We have created a plan process to help you get started and keep you on track.  Important to remember, your strategic plan is a living document which means you may discover that the plan needs to be revised or updated.  Our market changes.  Be prepared to let go and switch strategies as needed.  </a:t>
            </a:r>
          </a:p>
          <a:p>
            <a:endParaRPr lang="en-US" dirty="0"/>
          </a:p>
          <a:p>
            <a:r>
              <a:rPr lang="en-US" dirty="0"/>
              <a:t>The information we will be sharing can be used for your chapter or company.</a:t>
            </a:r>
          </a:p>
          <a:p>
            <a:endParaRPr lang="en-US" dirty="0"/>
          </a:p>
          <a:p>
            <a:r>
              <a:rPr lang="en-US" dirty="0"/>
              <a:t>Think about who will be involved in your strategic plan </a:t>
            </a:r>
          </a:p>
          <a:p>
            <a:pPr marL="171450" indent="-171450">
              <a:buFont typeface="Arial" panose="020B0604020202020204" pitchFamily="34" charset="0"/>
              <a:buChar char="•"/>
            </a:pPr>
            <a:r>
              <a:rPr lang="en-US" dirty="0"/>
              <a:t>Board</a:t>
            </a:r>
          </a:p>
          <a:p>
            <a:pPr marL="171450" indent="-171450">
              <a:buFont typeface="Arial" panose="020B0604020202020204" pitchFamily="34" charset="0"/>
              <a:buChar char="•"/>
            </a:pPr>
            <a:r>
              <a:rPr lang="en-US" dirty="0"/>
              <a:t>Committee Chairs</a:t>
            </a:r>
          </a:p>
          <a:p>
            <a:pPr marL="171450" indent="-171450">
              <a:buFont typeface="Arial" panose="020B0604020202020204" pitchFamily="34" charset="0"/>
              <a:buChar char="•"/>
            </a:pPr>
            <a:r>
              <a:rPr lang="en-US" dirty="0"/>
              <a:t>Open to all member</a:t>
            </a:r>
          </a:p>
          <a:p>
            <a:pPr marL="171450" indent="-171450">
              <a:buFont typeface="Arial" panose="020B0604020202020204" pitchFamily="34" charset="0"/>
              <a:buChar char="•"/>
            </a:pPr>
            <a:r>
              <a:rPr lang="en-US" dirty="0"/>
              <a:t>President appoints a committee that reports back to the board</a:t>
            </a:r>
          </a:p>
          <a:p>
            <a:pPr marL="171450" indent="-171450">
              <a:buFont typeface="Arial" panose="020B0604020202020204" pitchFamily="34" charset="0"/>
              <a:buChar char="•"/>
            </a:pPr>
            <a:r>
              <a:rPr lang="en-US" dirty="0"/>
              <a:t>However you choose to conduct, I would recommend having a facilitator/organizer or in keeping with construction terms “architect” to help keep you on tract and moving forward.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 LET’S GET STARTED…</a:t>
            </a:r>
          </a:p>
        </p:txBody>
      </p:sp>
      <p:sp>
        <p:nvSpPr>
          <p:cNvPr id="4" name="Slide Number Placeholder 3"/>
          <p:cNvSpPr>
            <a:spLocks noGrp="1"/>
          </p:cNvSpPr>
          <p:nvPr>
            <p:ph type="sldNum" sz="quarter" idx="10"/>
          </p:nvPr>
        </p:nvSpPr>
        <p:spPr/>
        <p:txBody>
          <a:bodyPr/>
          <a:lstStyle/>
          <a:p>
            <a:fld id="{E2376465-E036-407C-805C-C27F2699E7A4}" type="slidenum">
              <a:rPr lang="en-US" smtClean="0"/>
              <a:t>1</a:t>
            </a:fld>
            <a:endParaRPr lang="en-US"/>
          </a:p>
        </p:txBody>
      </p:sp>
    </p:spTree>
    <p:extLst>
      <p:ext uri="{BB962C8B-B14F-4D97-AF65-F5344CB8AC3E}">
        <p14:creationId xmlns:p14="http://schemas.microsoft.com/office/powerpoint/2010/main" val="186971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the framework – goal categories and then start building your objectives and tactics</a:t>
            </a:r>
          </a:p>
        </p:txBody>
      </p:sp>
      <p:sp>
        <p:nvSpPr>
          <p:cNvPr id="4" name="Slide Number Placeholder 3"/>
          <p:cNvSpPr>
            <a:spLocks noGrp="1"/>
          </p:cNvSpPr>
          <p:nvPr>
            <p:ph type="sldNum" sz="quarter" idx="10"/>
          </p:nvPr>
        </p:nvSpPr>
        <p:spPr/>
        <p:txBody>
          <a:bodyPr/>
          <a:lstStyle/>
          <a:p>
            <a:fld id="{E2376465-E036-407C-805C-C27F2699E7A4}" type="slidenum">
              <a:rPr lang="en-US" smtClean="0"/>
              <a:t>10</a:t>
            </a:fld>
            <a:endParaRPr lang="en-US"/>
          </a:p>
        </p:txBody>
      </p:sp>
    </p:spTree>
    <p:extLst>
      <p:ext uri="{BB962C8B-B14F-4D97-AF65-F5344CB8AC3E}">
        <p14:creationId xmlns:p14="http://schemas.microsoft.com/office/powerpoint/2010/main" val="178815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need to be made SMART – Specific, Measurable, Attainable/Achievable, Relevant or Results-Focused and Timebound.</a:t>
            </a:r>
          </a:p>
        </p:txBody>
      </p:sp>
      <p:sp>
        <p:nvSpPr>
          <p:cNvPr id="4" name="Slide Number Placeholder 3"/>
          <p:cNvSpPr>
            <a:spLocks noGrp="1"/>
          </p:cNvSpPr>
          <p:nvPr>
            <p:ph type="sldNum" sz="quarter" idx="10"/>
          </p:nvPr>
        </p:nvSpPr>
        <p:spPr/>
        <p:txBody>
          <a:bodyPr/>
          <a:lstStyle/>
          <a:p>
            <a:fld id="{E2376465-E036-407C-805C-C27F2699E7A4}" type="slidenum">
              <a:rPr lang="en-US" smtClean="0"/>
              <a:t>11</a:t>
            </a:fld>
            <a:endParaRPr lang="en-US"/>
          </a:p>
        </p:txBody>
      </p:sp>
    </p:spTree>
    <p:extLst>
      <p:ext uri="{BB962C8B-B14F-4D97-AF65-F5344CB8AC3E}">
        <p14:creationId xmlns:p14="http://schemas.microsoft.com/office/powerpoint/2010/main" val="166747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specific your description, the bigger the chance you’ll get exactly that.</a:t>
            </a:r>
          </a:p>
          <a:p>
            <a:endParaRPr lang="en-US" dirty="0"/>
          </a:p>
          <a:p>
            <a:r>
              <a:rPr lang="en-US" dirty="0"/>
              <a:t>What exactly do I want to achieve?</a:t>
            </a:r>
          </a:p>
          <a:p>
            <a:r>
              <a:rPr lang="en-US" dirty="0"/>
              <a:t>Where?</a:t>
            </a:r>
          </a:p>
          <a:p>
            <a:r>
              <a:rPr lang="en-US" dirty="0"/>
              <a:t>How?</a:t>
            </a:r>
          </a:p>
          <a:p>
            <a:r>
              <a:rPr lang="en-US" dirty="0"/>
              <a:t>When?</a:t>
            </a:r>
          </a:p>
          <a:p>
            <a:r>
              <a:rPr lang="en-US" dirty="0"/>
              <a:t>With whom?</a:t>
            </a:r>
          </a:p>
          <a:p>
            <a:r>
              <a:rPr lang="en-US" dirty="0"/>
              <a:t>What are the conditions and limitations?</a:t>
            </a:r>
          </a:p>
          <a:p>
            <a:r>
              <a:rPr lang="en-US" dirty="0"/>
              <a:t>Why exactly do I want to reach this goal?</a:t>
            </a:r>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12</a:t>
            </a:fld>
            <a:endParaRPr lang="en-US"/>
          </a:p>
        </p:txBody>
      </p:sp>
    </p:spTree>
    <p:extLst>
      <p:ext uri="{BB962C8B-B14F-4D97-AF65-F5344CB8AC3E}">
        <p14:creationId xmlns:p14="http://schemas.microsoft.com/office/powerpoint/2010/main" val="91030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Measurable goals means that you identify exactly what it is you will see, hear, and feel when you reach your goal.  It means breaking your goal down into measurable elements.</a:t>
            </a:r>
          </a:p>
          <a:p>
            <a:r>
              <a:rPr lang="en-US" dirty="0"/>
              <a:t>Concrete evidence.</a:t>
            </a:r>
          </a:p>
        </p:txBody>
      </p:sp>
      <p:sp>
        <p:nvSpPr>
          <p:cNvPr id="4" name="Slide Number Placeholder 3"/>
          <p:cNvSpPr>
            <a:spLocks noGrp="1"/>
          </p:cNvSpPr>
          <p:nvPr>
            <p:ph type="sldNum" sz="quarter" idx="10"/>
          </p:nvPr>
        </p:nvSpPr>
        <p:spPr/>
        <p:txBody>
          <a:bodyPr/>
          <a:lstStyle/>
          <a:p>
            <a:fld id="{E2376465-E036-407C-805C-C27F2699E7A4}" type="slidenum">
              <a:rPr lang="en-US" smtClean="0"/>
              <a:t>13</a:t>
            </a:fld>
            <a:endParaRPr lang="en-US"/>
          </a:p>
        </p:txBody>
      </p:sp>
    </p:spTree>
    <p:extLst>
      <p:ext uri="{BB962C8B-B14F-4D97-AF65-F5344CB8AC3E}">
        <p14:creationId xmlns:p14="http://schemas.microsoft.com/office/powerpoint/2010/main" val="249621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Is the goal attainable?  That means investigating whether the goal is really acceptable to the board/chapter.  </a:t>
            </a:r>
          </a:p>
          <a:p>
            <a:endParaRPr lang="en-US" dirty="0"/>
          </a:p>
          <a:p>
            <a:r>
              <a:rPr lang="en-US" dirty="0"/>
              <a:t>We weigh all the effort, time and other costs the goal will take against the profits and the other obligations and priorities we have in our chapter.</a:t>
            </a:r>
          </a:p>
          <a:p>
            <a:endParaRPr lang="en-US" dirty="0"/>
          </a:p>
          <a:p>
            <a:r>
              <a:rPr lang="en-US" dirty="0"/>
              <a:t>Perhaps this goal is 3-5 years out.</a:t>
            </a:r>
          </a:p>
          <a:p>
            <a:endParaRPr lang="en-US" dirty="0"/>
          </a:p>
          <a:p>
            <a:r>
              <a:rPr lang="en-US" dirty="0"/>
              <a:t>There’s nothing wrong with shooting for the stars.  We just need to plan smart.</a:t>
            </a:r>
          </a:p>
          <a:p>
            <a:endParaRPr lang="en-US" dirty="0"/>
          </a:p>
          <a:p>
            <a:r>
              <a:rPr lang="en-US" dirty="0"/>
              <a:t>RELEVANT:</a:t>
            </a:r>
          </a:p>
          <a:p>
            <a:r>
              <a:rPr lang="en-US" dirty="0"/>
              <a:t>Does our team have the bandwidth to tackle?</a:t>
            </a:r>
          </a:p>
          <a:p>
            <a:endParaRPr lang="en-US" dirty="0"/>
          </a:p>
          <a:p>
            <a:r>
              <a:rPr lang="en-US" dirty="0"/>
              <a:t>Do we have the skills, resources or do we outsource or look for ways of getting them?</a:t>
            </a:r>
          </a:p>
          <a:p>
            <a:endParaRPr lang="en-US" dirty="0"/>
          </a:p>
          <a:p>
            <a:r>
              <a:rPr lang="en-US" dirty="0"/>
              <a:t>The main questions, why do we want to reach this goal?  What is the objective behind the goal, and will this goal really achieve that?</a:t>
            </a:r>
          </a:p>
          <a:p>
            <a:endParaRPr lang="en-US" dirty="0"/>
          </a:p>
          <a:p>
            <a:r>
              <a:rPr lang="en-US" dirty="0"/>
              <a:t>Just because we don’t have a resource to achieve the goal now, doesn’t mean that we cannot work towards the resources needed to achieve a goal in the future.  This is part of our working strategies that will follow once we set a goal.  We can always allow more time if needed on a goal if necessary as well as determining a goal is no longer needed.  This is all part of working the plan.  </a:t>
            </a:r>
          </a:p>
        </p:txBody>
      </p:sp>
      <p:sp>
        <p:nvSpPr>
          <p:cNvPr id="4" name="Slide Number Placeholder 3"/>
          <p:cNvSpPr>
            <a:spLocks noGrp="1"/>
          </p:cNvSpPr>
          <p:nvPr>
            <p:ph type="sldNum" sz="quarter" idx="10"/>
          </p:nvPr>
        </p:nvSpPr>
        <p:spPr/>
        <p:txBody>
          <a:bodyPr/>
          <a:lstStyle/>
          <a:p>
            <a:fld id="{E2376465-E036-407C-805C-C27F2699E7A4}" type="slidenum">
              <a:rPr lang="en-US" smtClean="0"/>
              <a:t>14</a:t>
            </a:fld>
            <a:endParaRPr lang="en-US"/>
          </a:p>
        </p:txBody>
      </p:sp>
    </p:spTree>
    <p:extLst>
      <p:ext uri="{BB962C8B-B14F-4D97-AF65-F5344CB8AC3E}">
        <p14:creationId xmlns:p14="http://schemas.microsoft.com/office/powerpoint/2010/main" val="114461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is money!  Important to make a tentative plan of everything we do.</a:t>
            </a:r>
          </a:p>
          <a:p>
            <a:endParaRPr lang="en-US" dirty="0"/>
          </a:p>
          <a:p>
            <a:r>
              <a:rPr lang="en-US" dirty="0"/>
              <a:t>Everyone needs to know deadlines – that makes most people switch to action.</a:t>
            </a:r>
          </a:p>
          <a:p>
            <a:endParaRPr lang="en-US" dirty="0"/>
          </a:p>
          <a:p>
            <a:r>
              <a:rPr lang="en-US" dirty="0"/>
              <a:t>Keep timeline realistic and flexible, that keeps morale high.</a:t>
            </a:r>
          </a:p>
        </p:txBody>
      </p:sp>
      <p:sp>
        <p:nvSpPr>
          <p:cNvPr id="4" name="Slide Number Placeholder 3"/>
          <p:cNvSpPr>
            <a:spLocks noGrp="1"/>
          </p:cNvSpPr>
          <p:nvPr>
            <p:ph type="sldNum" sz="quarter" idx="10"/>
          </p:nvPr>
        </p:nvSpPr>
        <p:spPr/>
        <p:txBody>
          <a:bodyPr/>
          <a:lstStyle/>
          <a:p>
            <a:fld id="{E2376465-E036-407C-805C-C27F2699E7A4}" type="slidenum">
              <a:rPr lang="en-US" smtClean="0"/>
              <a:t>15</a:t>
            </a:fld>
            <a:endParaRPr lang="en-US"/>
          </a:p>
        </p:txBody>
      </p:sp>
    </p:spTree>
    <p:extLst>
      <p:ext uri="{BB962C8B-B14F-4D97-AF65-F5344CB8AC3E}">
        <p14:creationId xmlns:p14="http://schemas.microsoft.com/office/powerpoint/2010/main" val="227045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that’s very important when setting SMART goals, is formulating it POSITIVELY.</a:t>
            </a:r>
          </a:p>
          <a:p>
            <a:endParaRPr lang="en-US" dirty="0"/>
          </a:p>
          <a:p>
            <a:r>
              <a:rPr lang="en-US" dirty="0"/>
              <a:t>Remember that what you focus on, increases.  So when you focus on NOT doing something, all you think about is that thing.  And it will increase.  Achieve a daily discipline.</a:t>
            </a:r>
          </a:p>
        </p:txBody>
      </p:sp>
      <p:sp>
        <p:nvSpPr>
          <p:cNvPr id="4" name="Slide Number Placeholder 3"/>
          <p:cNvSpPr>
            <a:spLocks noGrp="1"/>
          </p:cNvSpPr>
          <p:nvPr>
            <p:ph type="sldNum" sz="quarter" idx="10"/>
          </p:nvPr>
        </p:nvSpPr>
        <p:spPr/>
        <p:txBody>
          <a:bodyPr/>
          <a:lstStyle/>
          <a:p>
            <a:fld id="{E2376465-E036-407C-805C-C27F2699E7A4}" type="slidenum">
              <a:rPr lang="en-US" smtClean="0"/>
              <a:t>16</a:t>
            </a:fld>
            <a:endParaRPr lang="en-US"/>
          </a:p>
        </p:txBody>
      </p:sp>
    </p:spTree>
    <p:extLst>
      <p:ext uri="{BB962C8B-B14F-4D97-AF65-F5344CB8AC3E}">
        <p14:creationId xmlns:p14="http://schemas.microsoft.com/office/powerpoint/2010/main" val="397829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is focused on the destination and now tactics are focused on the specific actions you plan to take along the way.</a:t>
            </a:r>
          </a:p>
          <a:p>
            <a:endParaRPr lang="en-US" dirty="0"/>
          </a:p>
          <a:p>
            <a:r>
              <a:rPr lang="en-US" dirty="0"/>
              <a:t>Now we look at our goals – short and long term – and how we will achieve them.  Smaller steps – resources, benefits, action, time frame, deadline, budget.</a:t>
            </a:r>
          </a:p>
          <a:p>
            <a:r>
              <a:rPr lang="en-US" dirty="0"/>
              <a:t>How are we going to get there.</a:t>
            </a:r>
          </a:p>
          <a:p>
            <a:endParaRPr lang="en-US" dirty="0"/>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17</a:t>
            </a:fld>
            <a:endParaRPr lang="en-US"/>
          </a:p>
        </p:txBody>
      </p:sp>
    </p:spTree>
    <p:extLst>
      <p:ext uri="{BB962C8B-B14F-4D97-AF65-F5344CB8AC3E}">
        <p14:creationId xmlns:p14="http://schemas.microsoft.com/office/powerpoint/2010/main" val="43635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created a strategic plan and now what?  We need to work the plan.</a:t>
            </a:r>
          </a:p>
          <a:p>
            <a:endParaRPr lang="en-US" dirty="0"/>
          </a:p>
          <a:p>
            <a:r>
              <a:rPr lang="en-US" dirty="0"/>
              <a:t>Look at the drivers of each goal – these are the positive things that will help get to our goal.</a:t>
            </a:r>
          </a:p>
          <a:p>
            <a:endParaRPr lang="en-US" dirty="0"/>
          </a:p>
          <a:p>
            <a:r>
              <a:rPr lang="en-US" dirty="0"/>
              <a:t>Identify the drivers – these are key to working the plan and keeping it moving forward.  Drivers may be added to once we start moving toward the goals.  All part of working the plan.</a:t>
            </a:r>
          </a:p>
          <a:p>
            <a:endParaRPr lang="en-US" dirty="0"/>
          </a:p>
          <a:p>
            <a:r>
              <a:rPr lang="en-US" dirty="0"/>
              <a:t>How do we break through Barriers?  Start small – remember this is a 3-5 goal.  Break into smaller pieces will help us accomplish us to move towards the goal.</a:t>
            </a:r>
          </a:p>
          <a:p>
            <a:endParaRPr lang="en-US" dirty="0"/>
          </a:p>
          <a:p>
            <a:r>
              <a:rPr lang="en-US" dirty="0"/>
              <a:t>Who are we going to assign the task to</a:t>
            </a:r>
          </a:p>
        </p:txBody>
      </p:sp>
      <p:sp>
        <p:nvSpPr>
          <p:cNvPr id="4" name="Slide Number Placeholder 3"/>
          <p:cNvSpPr>
            <a:spLocks noGrp="1"/>
          </p:cNvSpPr>
          <p:nvPr>
            <p:ph type="sldNum" sz="quarter" idx="10"/>
          </p:nvPr>
        </p:nvSpPr>
        <p:spPr/>
        <p:txBody>
          <a:bodyPr/>
          <a:lstStyle/>
          <a:p>
            <a:fld id="{E2376465-E036-407C-805C-C27F2699E7A4}" type="slidenum">
              <a:rPr lang="en-US" smtClean="0"/>
              <a:t>18</a:t>
            </a:fld>
            <a:endParaRPr lang="en-US"/>
          </a:p>
        </p:txBody>
      </p:sp>
    </p:spTree>
    <p:extLst>
      <p:ext uri="{BB962C8B-B14F-4D97-AF65-F5344CB8AC3E}">
        <p14:creationId xmlns:p14="http://schemas.microsoft.com/office/powerpoint/2010/main" val="311536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launched your strategy now you need to know whether or not you’re making progress!</a:t>
            </a:r>
          </a:p>
          <a:p>
            <a:endParaRPr lang="en-US" dirty="0"/>
          </a:p>
          <a:p>
            <a:r>
              <a:rPr lang="en-US" dirty="0"/>
              <a:t>Create reports to evaluate your strategy quarterly or breaking down your strategy into pieces and reporting on one of those pieces each month.</a:t>
            </a:r>
          </a:p>
          <a:p>
            <a:endParaRPr lang="en-US" dirty="0"/>
          </a:p>
          <a:p>
            <a:r>
              <a:rPr lang="en-US" dirty="0"/>
              <a:t>Highlight progress on your measures and projects and how those link to your objectives.</a:t>
            </a:r>
          </a:p>
        </p:txBody>
      </p:sp>
      <p:sp>
        <p:nvSpPr>
          <p:cNvPr id="4" name="Slide Number Placeholder 3"/>
          <p:cNvSpPr>
            <a:spLocks noGrp="1"/>
          </p:cNvSpPr>
          <p:nvPr>
            <p:ph type="sldNum" sz="quarter" idx="5"/>
          </p:nvPr>
        </p:nvSpPr>
        <p:spPr/>
        <p:txBody>
          <a:bodyPr/>
          <a:lstStyle/>
          <a:p>
            <a:fld id="{E2376465-E036-407C-805C-C27F2699E7A4}" type="slidenum">
              <a:rPr lang="en-US" smtClean="0"/>
              <a:t>19</a:t>
            </a:fld>
            <a:endParaRPr lang="en-US"/>
          </a:p>
        </p:txBody>
      </p:sp>
    </p:spTree>
    <p:extLst>
      <p:ext uri="{BB962C8B-B14F-4D97-AF65-F5344CB8AC3E}">
        <p14:creationId xmlns:p14="http://schemas.microsoft.com/office/powerpoint/2010/main" val="129560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strategic planning and why is it important?</a:t>
            </a:r>
          </a:p>
          <a:p>
            <a:r>
              <a:rPr lang="en-US" dirty="0"/>
              <a:t>Strategic planning is the practice of looking forward, outside the immediate future for your organization, to reach a particular set of goals.  Then it involves laying out a step-by-step how you’re going to get there.</a:t>
            </a:r>
          </a:p>
          <a:p>
            <a:endParaRPr lang="en-US" dirty="0"/>
          </a:p>
          <a:p>
            <a:r>
              <a:rPr lang="en-US" dirty="0"/>
              <a:t>It’s about getting from point A to point B.</a:t>
            </a:r>
          </a:p>
          <a:p>
            <a:endParaRPr lang="en-US" dirty="0"/>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2</a:t>
            </a:fld>
            <a:endParaRPr lang="en-US"/>
          </a:p>
        </p:txBody>
      </p:sp>
    </p:spTree>
    <p:extLst>
      <p:ext uri="{BB962C8B-B14F-4D97-AF65-F5344CB8AC3E}">
        <p14:creationId xmlns:p14="http://schemas.microsoft.com/office/powerpoint/2010/main" val="119942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Plan</a:t>
            </a:r>
            <a:r>
              <a:rPr lang="en-US" dirty="0"/>
              <a:t> refers to creating your strategic plan</a:t>
            </a:r>
          </a:p>
          <a:p>
            <a:pPr marL="171450" indent="-171450">
              <a:buFont typeface="Arial" panose="020B0604020202020204" pitchFamily="34" charset="0"/>
              <a:buChar char="•"/>
            </a:pPr>
            <a:r>
              <a:rPr lang="en-US" b="1" dirty="0"/>
              <a:t>Do</a:t>
            </a:r>
            <a:r>
              <a:rPr lang="en-US" dirty="0"/>
              <a:t> refers to making progress on or executing on the plan</a:t>
            </a:r>
          </a:p>
          <a:p>
            <a:pPr marL="171450" indent="-171450">
              <a:buFont typeface="Arial" panose="020B0604020202020204" pitchFamily="34" charset="0"/>
              <a:buChar char="•"/>
            </a:pPr>
            <a:r>
              <a:rPr lang="en-US" b="1" dirty="0"/>
              <a:t>Check</a:t>
            </a:r>
            <a:r>
              <a:rPr lang="en-US" dirty="0"/>
              <a:t> refers to the reporting and monitoring process</a:t>
            </a:r>
          </a:p>
          <a:p>
            <a:pPr marL="171450" indent="-171450">
              <a:buFont typeface="Arial" panose="020B0604020202020204" pitchFamily="34" charset="0"/>
              <a:buChar char="•"/>
            </a:pPr>
            <a:r>
              <a:rPr lang="en-US" b="1" dirty="0"/>
              <a:t>Act</a:t>
            </a:r>
            <a:r>
              <a:rPr lang="en-US" dirty="0"/>
              <a:t> refers to taking action through projects, work plans, or the budgeting process to continue to manage and execute on the strategy</a:t>
            </a:r>
          </a:p>
        </p:txBody>
      </p:sp>
      <p:sp>
        <p:nvSpPr>
          <p:cNvPr id="4" name="Slide Number Placeholder 3"/>
          <p:cNvSpPr>
            <a:spLocks noGrp="1"/>
          </p:cNvSpPr>
          <p:nvPr>
            <p:ph type="sldNum" sz="quarter" idx="5"/>
          </p:nvPr>
        </p:nvSpPr>
        <p:spPr/>
        <p:txBody>
          <a:bodyPr/>
          <a:lstStyle/>
          <a:p>
            <a:fld id="{E2376465-E036-407C-805C-C27F2699E7A4}" type="slidenum">
              <a:rPr lang="en-US" smtClean="0"/>
              <a:t>20</a:t>
            </a:fld>
            <a:endParaRPr lang="en-US"/>
          </a:p>
        </p:txBody>
      </p:sp>
    </p:spTree>
    <p:extLst>
      <p:ext uri="{BB962C8B-B14F-4D97-AF65-F5344CB8AC3E}">
        <p14:creationId xmlns:p14="http://schemas.microsoft.com/office/powerpoint/2010/main" val="139657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22</a:t>
            </a:fld>
            <a:endParaRPr lang="en-US"/>
          </a:p>
        </p:txBody>
      </p:sp>
    </p:spTree>
    <p:extLst>
      <p:ext uri="{BB962C8B-B14F-4D97-AF65-F5344CB8AC3E}">
        <p14:creationId xmlns:p14="http://schemas.microsoft.com/office/powerpoint/2010/main" val="166049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When I think of engagement, I think of commitment.</a:t>
            </a:r>
          </a:p>
          <a:p>
            <a:endParaRPr lang="en-US" dirty="0"/>
          </a:p>
          <a:p>
            <a:r>
              <a:rPr lang="en-US" dirty="0"/>
              <a:t>I recently signed up for not one but three online dating sites.  It didn’t take me long to discover “fun” means something different to men.  A man asked me what I was looking for and I said a long-term relationship…… I asked him the same and he said “fun”.  Describe fun…”sex”.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define ENGAGEMENT?</a:t>
            </a:r>
          </a:p>
          <a:p>
            <a:endParaRPr lang="en-US" dirty="0"/>
          </a:p>
          <a:p>
            <a:r>
              <a:rPr lang="en-US" dirty="0"/>
              <a:t>Membership Engagement is a broad term.  So, if we don’t clearly establish our goals for engaging members, we will end up working toward totally disconnected goals.</a:t>
            </a:r>
          </a:p>
          <a:p>
            <a:endParaRPr lang="en-US" dirty="0"/>
          </a:p>
          <a:p>
            <a:r>
              <a:rPr lang="en-US" dirty="0"/>
              <a:t>So, let define “Member Engagement”</a:t>
            </a:r>
          </a:p>
          <a:p>
            <a:endParaRPr lang="en-US" dirty="0"/>
          </a:p>
          <a:p>
            <a:r>
              <a:rPr lang="en-US" dirty="0"/>
              <a:t>We want to be specific as possible when putting together our membership engagement strategy.</a:t>
            </a:r>
          </a:p>
          <a:p>
            <a:endParaRPr lang="en-US" dirty="0"/>
          </a:p>
          <a:p>
            <a:r>
              <a:rPr lang="en-US" dirty="0"/>
              <a:t>(determine a measurable, realistic goal for developing membership engagement within our chapter)</a:t>
            </a:r>
          </a:p>
          <a:p>
            <a:endParaRPr lang="en-US" dirty="0"/>
          </a:p>
          <a:p>
            <a:r>
              <a:rPr lang="en-US" dirty="0"/>
              <a:t>Segment membership list of like-minded member to see what trends exist among different groups.  Then, design targeted opportunities and messages that are relevant and engaging to them.</a:t>
            </a:r>
          </a:p>
          <a:p>
            <a:endParaRPr lang="en-US" dirty="0"/>
          </a:p>
          <a:p>
            <a:r>
              <a:rPr lang="en-US" dirty="0"/>
              <a:t>Understand who are members are – plan engagement opportunities that cater to their needs and interests.</a:t>
            </a:r>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23</a:t>
            </a:fld>
            <a:endParaRPr lang="en-US"/>
          </a:p>
        </p:txBody>
      </p:sp>
    </p:spTree>
    <p:extLst>
      <p:ext uri="{BB962C8B-B14F-4D97-AF65-F5344CB8AC3E}">
        <p14:creationId xmlns:p14="http://schemas.microsoft.com/office/powerpoint/2010/main" val="1348362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A study conducted by Dale Carnegie Training showed that there are 4 key emotions that lead to engagement and experiments have shown that people are more likely to help others when feeling positive emotions.  Smiling not only make us feel better but is infectious.  </a:t>
            </a:r>
          </a:p>
          <a:p>
            <a:endParaRPr lang="en-US" dirty="0">
              <a:latin typeface="Calibri" panose="020F0502020204030204" pitchFamily="34" charset="0"/>
            </a:endParaRPr>
          </a:p>
          <a:p>
            <a:r>
              <a:rPr lang="en-US" dirty="0">
                <a:latin typeface="Calibri" panose="020F0502020204030204" pitchFamily="34" charset="0"/>
              </a:rPr>
              <a:t>Analysis shows that feeling valued, confident, inspired, enthused and empowered are the key emotions that lead to engagement.  Being “valued” is the gateway to achievement.</a:t>
            </a:r>
          </a:p>
          <a:p>
            <a:endParaRPr lang="en-US" dirty="0">
              <a:latin typeface="Calibri" panose="020F0502020204030204" pitchFamily="34" charset="0"/>
            </a:endParaRPr>
          </a:p>
          <a:p>
            <a:r>
              <a:rPr lang="en-US" dirty="0">
                <a:latin typeface="Calibri" panose="020F0502020204030204" pitchFamily="34" charset="0"/>
              </a:rPr>
              <a:t>Engagement is more than being happy at work – happiness does not greatly impact engagement.  Engagement is demonstrated by how personally connected and committed workers feel to their organization.  It is measurable by an employee’s willingness to recommend their organization as a place to work and a place to do business.</a:t>
            </a:r>
          </a:p>
          <a:p>
            <a:endParaRPr lang="en-US" dirty="0">
              <a:latin typeface="Calibri" panose="020F0502020204030204" pitchFamily="34" charset="0"/>
            </a:endParaRPr>
          </a:p>
          <a:p>
            <a:r>
              <a:rPr lang="en-US" dirty="0">
                <a:latin typeface="Calibri" panose="020F0502020204030204" pitchFamily="34" charset="0"/>
              </a:rPr>
              <a:t>This same holds true to NAWIC.  If we as a chapter have negative emotions will our members get engaged….will they retain their membership?  Negative emotions are more contagious than positive ones because they are more noticeable.  </a:t>
            </a:r>
          </a:p>
          <a:p>
            <a:endParaRPr lang="en-US" dirty="0">
              <a:latin typeface="Calibri" panose="020F0502020204030204" pitchFamily="34" charset="0"/>
            </a:endParaRPr>
          </a:p>
          <a:p>
            <a:r>
              <a:rPr lang="en-US" dirty="0">
                <a:latin typeface="Calibri" panose="020F0502020204030204" pitchFamily="34" charset="0"/>
              </a:rPr>
              <a:t>If a member or guest is uncomfortable at a dinner meeting they might feel intimidated; if a member or guest is disinterested, bored, what is the likely that they will come to another meeting; poor leadership can lead to irritation and make people upset.</a:t>
            </a:r>
          </a:p>
          <a:p>
            <a:endParaRPr lang="en-US" dirty="0">
              <a:latin typeface="Calibri" panose="020F0502020204030204" pitchFamily="34" charset="0"/>
            </a:endParaRPr>
          </a:p>
          <a:p>
            <a:r>
              <a:rPr lang="en-US" dirty="0">
                <a:latin typeface="Calibri" panose="020F0502020204030204" pitchFamily="34" charset="0"/>
              </a:rPr>
              <a:t>We want to develop positive emotions within our chapter and association that leads to engagement.</a:t>
            </a:r>
          </a:p>
          <a:p>
            <a:endParaRPr lang="en-US" dirty="0">
              <a:latin typeface="Calibri" panose="020F0502020204030204" pitchFamily="34" charset="0"/>
            </a:endParaRPr>
          </a:p>
          <a:p>
            <a:r>
              <a:rPr lang="en-US" dirty="0">
                <a:latin typeface="Calibri" panose="020F0502020204030204" pitchFamily="34" charset="0"/>
              </a:rPr>
              <a:t>Presidents, don’t wait till the end of your term to thank your committee chairs.  This should be an ongoing process.  In fact, write a note to that member’s employer and let them know what a great job they did on the committee, raising scholarship funds or the organizational/leadership skills that were demonstrated chairing a committee.  Board members, give a hand-written note of thanks to show your appreciation.  Committee chairs, acknowledge committee members for serving.  Example:   </a:t>
            </a:r>
            <a:r>
              <a:rPr lang="en-US" dirty="0" err="1">
                <a:latin typeface="Calibri" panose="020F0502020204030204" pitchFamily="34" charset="0"/>
              </a:rPr>
              <a:t>Plumblines</a:t>
            </a:r>
            <a:r>
              <a:rPr lang="en-US" dirty="0">
                <a:latin typeface="Calibri" panose="020F0502020204030204" pitchFamily="34" charset="0"/>
              </a:rPr>
              <a:t> sharing with boss</a:t>
            </a:r>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24</a:t>
            </a:fld>
            <a:endParaRPr lang="en-US"/>
          </a:p>
        </p:txBody>
      </p:sp>
    </p:spTree>
    <p:extLst>
      <p:ext uri="{BB962C8B-B14F-4D97-AF65-F5344CB8AC3E}">
        <p14:creationId xmlns:p14="http://schemas.microsoft.com/office/powerpoint/2010/main" val="217730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 of member attendance</a:t>
            </a:r>
          </a:p>
          <a:p>
            <a:r>
              <a:rPr lang="en-US" dirty="0"/>
              <a:t>Percent of volunteer participation</a:t>
            </a:r>
          </a:p>
          <a:p>
            <a:r>
              <a:rPr lang="en-US" dirty="0"/>
              <a:t>Percent of membership renewals</a:t>
            </a:r>
          </a:p>
          <a:p>
            <a:endParaRPr lang="en-US" dirty="0"/>
          </a:p>
          <a:p>
            <a:r>
              <a:rPr lang="en-US" dirty="0"/>
              <a:t>How are we going to measure?</a:t>
            </a:r>
          </a:p>
          <a:p>
            <a:r>
              <a:rPr lang="en-US" dirty="0"/>
              <a:t>Are goals realistic</a:t>
            </a:r>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25</a:t>
            </a:fld>
            <a:endParaRPr lang="en-US"/>
          </a:p>
        </p:txBody>
      </p:sp>
    </p:spTree>
    <p:extLst>
      <p:ext uri="{BB962C8B-B14F-4D97-AF65-F5344CB8AC3E}">
        <p14:creationId xmlns:p14="http://schemas.microsoft.com/office/powerpoint/2010/main" val="4143947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Acquiring new member is a huge part of our overall membership strategy.</a:t>
            </a:r>
          </a:p>
          <a:p>
            <a:endParaRPr lang="en-US" dirty="0"/>
          </a:p>
          <a:p>
            <a:r>
              <a:rPr lang="en-US" dirty="0"/>
              <a:t>Membership drive – engagement opportunities – all worthwhile efforts that push our membership program forward.</a:t>
            </a:r>
          </a:p>
          <a:p>
            <a:endParaRPr lang="en-US" dirty="0"/>
          </a:p>
          <a:p>
            <a:r>
              <a:rPr lang="en-US" dirty="0"/>
              <a:t>If I said, let focus more on recruiting new members than on retain existing members.  Is this strategy sustainable? </a:t>
            </a:r>
          </a:p>
          <a:p>
            <a:endParaRPr lang="en-US" dirty="0"/>
          </a:p>
          <a:p>
            <a:r>
              <a:rPr lang="en-US" dirty="0"/>
              <a:t>No.  If we focus too narrowly on expansion, we lose out on a big opportunity to develop real relationships and effect change within our group’s existing community.</a:t>
            </a:r>
          </a:p>
          <a:p>
            <a:endParaRPr lang="en-US" dirty="0"/>
          </a:p>
          <a:p>
            <a:r>
              <a:rPr lang="en-US" dirty="0"/>
              <a:t>Now, don’t get me wrong.  We don’t want to stop recruiting altogether!</a:t>
            </a:r>
          </a:p>
          <a:p>
            <a:endParaRPr lang="en-US" dirty="0"/>
          </a:p>
          <a:p>
            <a:r>
              <a:rPr lang="en-US" dirty="0"/>
              <a:t>Instead, look at recruitment and retention as two sides of the same coin.  Consider refocusing our retention efforts:</a:t>
            </a:r>
          </a:p>
        </p:txBody>
      </p:sp>
      <p:sp>
        <p:nvSpPr>
          <p:cNvPr id="4" name="Slide Number Placeholder 3"/>
          <p:cNvSpPr>
            <a:spLocks noGrp="1"/>
          </p:cNvSpPr>
          <p:nvPr>
            <p:ph type="sldNum" sz="quarter" idx="10"/>
          </p:nvPr>
        </p:nvSpPr>
        <p:spPr/>
        <p:txBody>
          <a:bodyPr/>
          <a:lstStyle/>
          <a:p>
            <a:fld id="{E2376465-E036-407C-805C-C27F2699E7A4}" type="slidenum">
              <a:rPr lang="en-US" smtClean="0"/>
              <a:t>26</a:t>
            </a:fld>
            <a:endParaRPr lang="en-US"/>
          </a:p>
        </p:txBody>
      </p:sp>
    </p:spTree>
    <p:extLst>
      <p:ext uri="{BB962C8B-B14F-4D97-AF65-F5344CB8AC3E}">
        <p14:creationId xmlns:p14="http://schemas.microsoft.com/office/powerpoint/2010/main" val="2360006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feel with what we have accomplished today?</a:t>
            </a:r>
          </a:p>
          <a:p>
            <a:endParaRPr lang="en-US" dirty="0"/>
          </a:p>
          <a:p>
            <a:r>
              <a:rPr lang="en-US" dirty="0"/>
              <a:t>Are you ready to take this to the board, committee chairs, and membership.</a:t>
            </a:r>
          </a:p>
          <a:p>
            <a:endParaRPr lang="en-US" dirty="0"/>
          </a:p>
          <a:p>
            <a:r>
              <a:rPr lang="en-US" dirty="0"/>
              <a:t>We are embarking on an adventure!</a:t>
            </a:r>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30</a:t>
            </a:fld>
            <a:endParaRPr lang="en-US"/>
          </a:p>
        </p:txBody>
      </p:sp>
    </p:spTree>
    <p:extLst>
      <p:ext uri="{BB962C8B-B14F-4D97-AF65-F5344CB8AC3E}">
        <p14:creationId xmlns:p14="http://schemas.microsoft.com/office/powerpoint/2010/main" val="107686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we want to gather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step of any strategic planning starts with studying the overall market in which you are operating.  How big is the industry? How quick is it growing? Who are the key competitors? Pricing trends?  You cannot effectively plan unless you truly understand what you are up against.</a:t>
            </a:r>
          </a:p>
          <a:p>
            <a:endParaRPr lang="en-US" dirty="0"/>
          </a:p>
          <a:p>
            <a:r>
              <a:rPr lang="en-US" dirty="0"/>
              <a:t>Let’s review some of the data we already know which is:</a:t>
            </a:r>
          </a:p>
          <a:p>
            <a:pPr marL="171450" indent="-171450">
              <a:buFont typeface="Arial" panose="020B0604020202020204" pitchFamily="34" charset="0"/>
              <a:buChar char="•"/>
            </a:pPr>
            <a:r>
              <a:rPr lang="en-US" dirty="0"/>
              <a:t>Core Purpose</a:t>
            </a:r>
          </a:p>
          <a:p>
            <a:pPr marL="171450" indent="-171450">
              <a:buFont typeface="Arial" panose="020B0604020202020204" pitchFamily="34" charset="0"/>
              <a:buChar char="•"/>
            </a:pPr>
            <a:r>
              <a:rPr lang="en-US" dirty="0"/>
              <a:t>Core Values</a:t>
            </a:r>
          </a:p>
          <a:p>
            <a:pPr marL="171450" indent="-171450">
              <a:buFont typeface="Arial" panose="020B0604020202020204" pitchFamily="34" charset="0"/>
              <a:buChar char="•"/>
            </a:pPr>
            <a:r>
              <a:rPr lang="en-US" dirty="0"/>
              <a:t>Big Audacious Goal</a:t>
            </a:r>
          </a:p>
          <a:p>
            <a:endParaRPr lang="en-US" dirty="0"/>
          </a:p>
          <a:p>
            <a:endParaRPr lang="en-US" dirty="0"/>
          </a:p>
        </p:txBody>
      </p:sp>
      <p:sp>
        <p:nvSpPr>
          <p:cNvPr id="4" name="Slide Number Placeholder 3"/>
          <p:cNvSpPr>
            <a:spLocks noGrp="1"/>
          </p:cNvSpPr>
          <p:nvPr>
            <p:ph type="sldNum" sz="quarter" idx="5"/>
          </p:nvPr>
        </p:nvSpPr>
        <p:spPr/>
        <p:txBody>
          <a:bodyPr/>
          <a:lstStyle/>
          <a:p>
            <a:fld id="{E2376465-E036-407C-805C-C27F2699E7A4}" type="slidenum">
              <a:rPr lang="en-US" smtClean="0"/>
              <a:t>3</a:t>
            </a:fld>
            <a:endParaRPr lang="en-US"/>
          </a:p>
        </p:txBody>
      </p:sp>
    </p:spTree>
    <p:extLst>
      <p:ext uri="{BB962C8B-B14F-4D97-AF65-F5344CB8AC3E}">
        <p14:creationId xmlns:p14="http://schemas.microsoft.com/office/powerpoint/2010/main" val="330086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376465-E036-407C-805C-C27F2699E7A4}" type="slidenum">
              <a:rPr lang="en-US" smtClean="0"/>
              <a:t>4</a:t>
            </a:fld>
            <a:endParaRPr lang="en-US"/>
          </a:p>
        </p:txBody>
      </p:sp>
    </p:spTree>
    <p:extLst>
      <p:ext uri="{BB962C8B-B14F-4D97-AF65-F5344CB8AC3E}">
        <p14:creationId xmlns:p14="http://schemas.microsoft.com/office/powerpoint/2010/main" val="128147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376465-E036-407C-805C-C27F2699E7A4}" type="slidenum">
              <a:rPr lang="en-US" smtClean="0"/>
              <a:t>5</a:t>
            </a:fld>
            <a:endParaRPr lang="en-US"/>
          </a:p>
        </p:txBody>
      </p:sp>
    </p:spTree>
    <p:extLst>
      <p:ext uri="{BB962C8B-B14F-4D97-AF65-F5344CB8AC3E}">
        <p14:creationId xmlns:p14="http://schemas.microsoft.com/office/powerpoint/2010/main" val="339737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Vivid Description:</a:t>
            </a:r>
          </a:p>
          <a:p>
            <a:r>
              <a:rPr lang="en-US" dirty="0"/>
              <a:t>Women are respected leaders actively contributing to the growth and success of the construction industry.</a:t>
            </a:r>
          </a:p>
          <a:p>
            <a:endParaRPr lang="en-US" dirty="0"/>
          </a:p>
          <a:p>
            <a:r>
              <a:rPr lang="en-US" dirty="0"/>
              <a:t>The number of women in the industry continues to grow because it is viewed as an attractive career option.</a:t>
            </a:r>
          </a:p>
          <a:p>
            <a:endParaRPr lang="en-US" dirty="0"/>
          </a:p>
          <a:p>
            <a:r>
              <a:rPr lang="en-US" dirty="0"/>
              <a:t>Recognized as an industry leader, other organizations turn to NAWIC for guidance and expertise causing the association to strategically choose their collaborative partners.</a:t>
            </a:r>
          </a:p>
          <a:p>
            <a:endParaRPr lang="en-US" dirty="0"/>
          </a:p>
          <a:p>
            <a:r>
              <a:rPr lang="en-US" dirty="0"/>
              <a:t>Employers encourage their workers to seek education and training from NAWIC because of the proven link to professional success.</a:t>
            </a:r>
          </a:p>
          <a:p>
            <a:endParaRPr lang="en-US" dirty="0"/>
          </a:p>
          <a:p>
            <a:r>
              <a:rPr lang="en-US" dirty="0"/>
              <a:t>Membership in NAWIC provides opportunities for mentoring, networking, leadership development, skill advancement and learning about the latest industry trends.</a:t>
            </a:r>
          </a:p>
          <a:p>
            <a:endParaRPr lang="en-US" dirty="0"/>
          </a:p>
          <a:p>
            <a:r>
              <a:rPr lang="en-US" dirty="0"/>
              <a:t>Belonging to the association is a “must” for all women desiring to grow and succeed as leaders within the construction industry.</a:t>
            </a:r>
          </a:p>
          <a:p>
            <a:endParaRPr lang="en-US" dirty="0"/>
          </a:p>
          <a:p>
            <a:endParaRPr lang="en-US" dirty="0"/>
          </a:p>
        </p:txBody>
      </p:sp>
      <p:sp>
        <p:nvSpPr>
          <p:cNvPr id="4" name="Slide Number Placeholder 3"/>
          <p:cNvSpPr>
            <a:spLocks noGrp="1"/>
          </p:cNvSpPr>
          <p:nvPr>
            <p:ph type="sldNum" sz="quarter" idx="10"/>
          </p:nvPr>
        </p:nvSpPr>
        <p:spPr/>
        <p:txBody>
          <a:bodyPr/>
          <a:lstStyle/>
          <a:p>
            <a:fld id="{E2376465-E036-407C-805C-C27F2699E7A4}" type="slidenum">
              <a:rPr lang="en-US" smtClean="0"/>
              <a:t>6</a:t>
            </a:fld>
            <a:endParaRPr lang="en-US"/>
          </a:p>
        </p:txBody>
      </p:sp>
    </p:spTree>
    <p:extLst>
      <p:ext uri="{BB962C8B-B14F-4D97-AF65-F5344CB8AC3E}">
        <p14:creationId xmlns:p14="http://schemas.microsoft.com/office/powerpoint/2010/main" val="254697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dig into your internal and external information.</a:t>
            </a:r>
          </a:p>
          <a:p>
            <a:endParaRPr lang="en-US" dirty="0"/>
          </a:p>
          <a:p>
            <a:r>
              <a:rPr lang="en-US" dirty="0"/>
              <a:t>Internal inputs – is your membership growing faster than you can onboard members?  Maybe membership recruitment is fine but renewals aren’t meeting the standard expectation.  Maybe you can reach a quorum at your meetings.  Could it be lack of marketing, PD&amp;E programs aren’t meeting the needs of the members, day, time, location.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External – other associations competing for members time and resources.  Fast forward 12 months from now, 3-5 years, where do you see the construction industry?  </a:t>
            </a:r>
          </a:p>
          <a:p>
            <a:endParaRPr lang="en-US" dirty="0"/>
          </a:p>
          <a:p>
            <a:endParaRPr lang="en-US" dirty="0"/>
          </a:p>
        </p:txBody>
      </p:sp>
      <p:sp>
        <p:nvSpPr>
          <p:cNvPr id="4" name="Slide Number Placeholder 3"/>
          <p:cNvSpPr>
            <a:spLocks noGrp="1"/>
          </p:cNvSpPr>
          <p:nvPr>
            <p:ph type="sldNum" sz="quarter" idx="5"/>
          </p:nvPr>
        </p:nvSpPr>
        <p:spPr/>
        <p:txBody>
          <a:bodyPr/>
          <a:lstStyle/>
          <a:p>
            <a:fld id="{E2376465-E036-407C-805C-C27F2699E7A4}" type="slidenum">
              <a:rPr lang="en-US" smtClean="0"/>
              <a:t>7</a:t>
            </a:fld>
            <a:endParaRPr lang="en-US"/>
          </a:p>
        </p:txBody>
      </p:sp>
    </p:spTree>
    <p:extLst>
      <p:ext uri="{BB962C8B-B14F-4D97-AF65-F5344CB8AC3E}">
        <p14:creationId xmlns:p14="http://schemas.microsoft.com/office/powerpoint/2010/main" val="218071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SWOT Analysis exercise offers a helpful way to think about and organize your internal and external data.  It’s a quick way of examining your Strengths, Weakness, Opportunity, and Threats.</a:t>
            </a:r>
          </a:p>
          <a:p>
            <a:endParaRPr lang="en-US" dirty="0"/>
          </a:p>
          <a:p>
            <a:r>
              <a:rPr lang="en-US" dirty="0"/>
              <a:t>Think of a SWOT analysis as an internal evaluation of your chapter or business.</a:t>
            </a:r>
          </a:p>
          <a:p>
            <a:endParaRPr lang="en-US" dirty="0"/>
          </a:p>
          <a:p>
            <a:r>
              <a:rPr lang="en-US" dirty="0"/>
              <a:t>What are your organization’s strong points?</a:t>
            </a:r>
          </a:p>
          <a:p>
            <a:pPr marL="171450" indent="-171450">
              <a:buFont typeface="Arial" panose="020B0604020202020204" pitchFamily="34" charset="0"/>
              <a:buChar char="•"/>
            </a:pPr>
            <a:r>
              <a:rPr lang="en-US" dirty="0"/>
              <a:t>What do you do well (sales, marketing)?</a:t>
            </a:r>
          </a:p>
          <a:p>
            <a:pPr marL="171450" indent="-171450">
              <a:buFont typeface="Arial" panose="020B0604020202020204" pitchFamily="34" charset="0"/>
              <a:buChar char="•"/>
            </a:pPr>
            <a:r>
              <a:rPr lang="en-US" dirty="0"/>
              <a:t>What differentiates you from your competitors?</a:t>
            </a:r>
          </a:p>
          <a:p>
            <a:pPr marL="0" indent="0">
              <a:buFont typeface="Arial" panose="020B0604020202020204" pitchFamily="34" charset="0"/>
              <a:buNone/>
            </a:pPr>
            <a:endParaRPr lang="en-US" dirty="0"/>
          </a:p>
          <a:p>
            <a:r>
              <a:rPr lang="en-US" dirty="0"/>
              <a:t>What are your organization’s weak points?</a:t>
            </a:r>
          </a:p>
          <a:p>
            <a:pPr marL="171450" indent="-171450">
              <a:buFont typeface="Arial" panose="020B0604020202020204" pitchFamily="34" charset="0"/>
              <a:buChar char="•"/>
            </a:pPr>
            <a:r>
              <a:rPr lang="en-US" dirty="0"/>
              <a:t>What limitations do you face in developing or implementing your strategy?</a:t>
            </a:r>
          </a:p>
          <a:p>
            <a:pPr marL="171450" indent="-171450">
              <a:buFont typeface="Arial" panose="020B0604020202020204" pitchFamily="34" charset="0"/>
              <a:buChar char="•"/>
            </a:pPr>
            <a:r>
              <a:rPr lang="en-US" dirty="0"/>
              <a:t>Do you lack resources?</a:t>
            </a:r>
          </a:p>
          <a:p>
            <a:pPr marL="171450" indent="-171450">
              <a:buFont typeface="Arial" panose="020B0604020202020204" pitchFamily="34" charset="0"/>
              <a:buChar char="•"/>
            </a:pPr>
            <a:r>
              <a:rPr lang="en-US" dirty="0"/>
              <a:t>Member burnout or lack of onboarding new members?</a:t>
            </a:r>
          </a:p>
          <a:p>
            <a:pPr marL="171450" indent="-171450">
              <a:buFont typeface="Arial" panose="020B0604020202020204" pitchFamily="34" charset="0"/>
              <a:buChar char="•"/>
            </a:pPr>
            <a:r>
              <a:rPr lang="en-US" dirty="0"/>
              <a:t>What can you do better?</a:t>
            </a:r>
          </a:p>
          <a:p>
            <a:pPr marL="0" indent="0">
              <a:buFont typeface="Arial" panose="020B0604020202020204" pitchFamily="34" charset="0"/>
              <a:buNone/>
            </a:pPr>
            <a:endParaRPr lang="en-US" dirty="0"/>
          </a:p>
          <a:p>
            <a:r>
              <a:rPr lang="en-US" dirty="0"/>
              <a:t>Where are your biggest opportunities in the future?  Opportunities are situations that exist but must be acted on if the chapter is to benefit from them.  What do you want to capitalize on?</a:t>
            </a:r>
          </a:p>
          <a:p>
            <a:pPr marL="171450" indent="-171450">
              <a:buFont typeface="Arial" panose="020B0604020202020204" pitchFamily="34" charset="0"/>
              <a:buChar char="•"/>
            </a:pPr>
            <a:r>
              <a:rPr lang="en-US" dirty="0"/>
              <a:t>What new needs could you meet?</a:t>
            </a:r>
          </a:p>
          <a:p>
            <a:pPr marL="171450" indent="-171450">
              <a:buFont typeface="Arial" panose="020B0604020202020204" pitchFamily="34" charset="0"/>
              <a:buChar char="•"/>
            </a:pPr>
            <a:r>
              <a:rPr lang="en-US" dirty="0"/>
              <a:t>What are the economic trends/forecast that benefit NAWIC?</a:t>
            </a:r>
          </a:p>
          <a:p>
            <a:pPr marL="171450" indent="-171450">
              <a:buFont typeface="Arial" panose="020B0604020202020204" pitchFamily="34" charset="0"/>
              <a:buChar char="•"/>
            </a:pPr>
            <a:r>
              <a:rPr lang="en-US" dirty="0"/>
              <a:t>What are emerging political and social opportunities?</a:t>
            </a:r>
          </a:p>
          <a:p>
            <a:pPr marL="171450" indent="-171450">
              <a:buFont typeface="Arial" panose="020B0604020202020204" pitchFamily="34" charset="0"/>
              <a:buChar char="•"/>
            </a:pPr>
            <a:r>
              <a:rPr lang="en-US" dirty="0"/>
              <a:t>What niches have other associations missed?</a:t>
            </a:r>
          </a:p>
          <a:p>
            <a:pPr marL="0" indent="0">
              <a:buFont typeface="Arial" panose="020B0604020202020204" pitchFamily="34" charset="0"/>
              <a:buNone/>
            </a:pPr>
            <a:endParaRPr lang="en-US" dirty="0"/>
          </a:p>
          <a:p>
            <a:r>
              <a:rPr lang="en-US" dirty="0"/>
              <a:t>What are the largest threats to your chapter (or company)?  How do you manage threats?  Can you turn a threat into an opportunity?</a:t>
            </a:r>
          </a:p>
          <a:p>
            <a:endParaRPr lang="en-US" dirty="0"/>
          </a:p>
          <a:p>
            <a:r>
              <a:rPr lang="en-US" dirty="0"/>
              <a:t>Once you identify your SWOT, you will be able to visualize and discuss what your chapter needs to do to ensure growth and meeting the needs of a changing membership.</a:t>
            </a:r>
          </a:p>
        </p:txBody>
      </p:sp>
      <p:sp>
        <p:nvSpPr>
          <p:cNvPr id="4" name="Slide Number Placeholder 3"/>
          <p:cNvSpPr>
            <a:spLocks noGrp="1"/>
          </p:cNvSpPr>
          <p:nvPr>
            <p:ph type="sldNum" sz="quarter" idx="10"/>
          </p:nvPr>
        </p:nvSpPr>
        <p:spPr/>
        <p:txBody>
          <a:bodyPr/>
          <a:lstStyle/>
          <a:p>
            <a:fld id="{E2376465-E036-407C-805C-C27F2699E7A4}" type="slidenum">
              <a:rPr lang="en-US" smtClean="0"/>
              <a:t>8</a:t>
            </a:fld>
            <a:endParaRPr lang="en-US"/>
          </a:p>
        </p:txBody>
      </p:sp>
    </p:spTree>
    <p:extLst>
      <p:ext uri="{BB962C8B-B14F-4D97-AF65-F5344CB8AC3E}">
        <p14:creationId xmlns:p14="http://schemas.microsoft.com/office/powerpoint/2010/main" val="196179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gathered all the data, collected the SWOT analysis NOW WHAT?</a:t>
            </a:r>
          </a:p>
          <a:p>
            <a:endParaRPr lang="en-US" dirty="0"/>
          </a:p>
          <a:p>
            <a:r>
              <a:rPr lang="en-US" dirty="0"/>
              <a:t>Time to peel back the layers of the onion and decide on what specific objectives and initiatives to we need to implement to help the chapter or company achieve each of its business goals.  TIME FOR A RETREAT!</a:t>
            </a:r>
          </a:p>
          <a:p>
            <a:endParaRPr lang="en-US" dirty="0"/>
          </a:p>
          <a:p>
            <a:r>
              <a:rPr lang="en-US" dirty="0"/>
              <a:t>Prepare a agenda</a:t>
            </a:r>
          </a:p>
        </p:txBody>
      </p:sp>
      <p:sp>
        <p:nvSpPr>
          <p:cNvPr id="4" name="Slide Number Placeholder 3"/>
          <p:cNvSpPr>
            <a:spLocks noGrp="1"/>
          </p:cNvSpPr>
          <p:nvPr>
            <p:ph type="sldNum" sz="quarter" idx="5"/>
          </p:nvPr>
        </p:nvSpPr>
        <p:spPr/>
        <p:txBody>
          <a:bodyPr/>
          <a:lstStyle/>
          <a:p>
            <a:fld id="{E2376465-E036-407C-805C-C27F2699E7A4}" type="slidenum">
              <a:rPr lang="en-US" smtClean="0"/>
              <a:t>9</a:t>
            </a:fld>
            <a:endParaRPr lang="en-US"/>
          </a:p>
        </p:txBody>
      </p:sp>
    </p:spTree>
    <p:extLst>
      <p:ext uri="{BB962C8B-B14F-4D97-AF65-F5344CB8AC3E}">
        <p14:creationId xmlns:p14="http://schemas.microsoft.com/office/powerpoint/2010/main" val="261630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4/23/2019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ommons.wikimedia.org/wiki/File:SMART-goals.png"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thepomoblog.com/index.php/whats-more-valuable-time-or-mone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rdcjb5.wikispaces.com/A+Home+Page"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theconversation.com/how-earning-the-right-to-an-opinion-on-the-internet-makes-it-that-much-more-valuable-471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sheninger.blogspot.com/2013/12/pillars-of-digital-leadership-series_29.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is-it10.blogspot.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afiftabsh.com/tag/ngo-boar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wildapricot.com/membership-articles/starting-volunteers-off-right"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jyotimi.blogspot.com/2011/06/flip-sid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rivateschoolreview.com/articles/31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eadershipfreak.wordpress.com/2010/09/26/nonnegotiab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slideshare.net/Ysobel/big-hairy-audacious-go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rivateschoolreview.com/articles/3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spectosprofesionales.info/2014/07/derecho-al-olvido-un-enfoque-imparcial.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1579DD07-B6CD-4C04-8A4A-3B92CE8C8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7" name="Freeform: Shape 9">
            <a:extLst>
              <a:ext uri="{FF2B5EF4-FFF2-40B4-BE49-F238E27FC236}">
                <a16:creationId xmlns:a16="http://schemas.microsoft.com/office/drawing/2014/main" id="{D4A3DB12-3AD8-467C-910C-F09E3A688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6744695 h 6858000"/>
              <a:gd name="connsiteX1" fmla="*/ 113307 w 12192000"/>
              <a:gd name="connsiteY1" fmla="*/ 6858000 h 6858000"/>
              <a:gd name="connsiteX2" fmla="*/ 31836 w 12192000"/>
              <a:gd name="connsiteY2" fmla="*/ 6858000 h 6858000"/>
              <a:gd name="connsiteX3" fmla="*/ 0 w 12192000"/>
              <a:gd name="connsiteY3" fmla="*/ 6826165 h 6858000"/>
              <a:gd name="connsiteX4" fmla="*/ 12192000 w 12192000"/>
              <a:gd name="connsiteY4" fmla="*/ 6739575 h 6858000"/>
              <a:gd name="connsiteX5" fmla="*/ 12192000 w 12192000"/>
              <a:gd name="connsiteY5" fmla="*/ 6821043 h 6858000"/>
              <a:gd name="connsiteX6" fmla="*/ 12155043 w 12192000"/>
              <a:gd name="connsiteY6" fmla="*/ 6858000 h 6858000"/>
              <a:gd name="connsiteX7" fmla="*/ 12073575 w 12192000"/>
              <a:gd name="connsiteY7" fmla="*/ 6858000 h 6858000"/>
              <a:gd name="connsiteX8" fmla="*/ 11740554 w 12192000"/>
              <a:gd name="connsiteY8" fmla="*/ 6238209 h 6858000"/>
              <a:gd name="connsiteX9" fmla="*/ 11913377 w 12192000"/>
              <a:gd name="connsiteY9" fmla="*/ 6238209 h 6858000"/>
              <a:gd name="connsiteX10" fmla="*/ 11913377 w 12192000"/>
              <a:gd name="connsiteY10" fmla="*/ 6411032 h 6858000"/>
              <a:gd name="connsiteX11" fmla="*/ 11740554 w 12192000"/>
              <a:gd name="connsiteY11" fmla="*/ 6411032 h 6858000"/>
              <a:gd name="connsiteX12" fmla="*/ 10101903 w 12192000"/>
              <a:gd name="connsiteY12" fmla="*/ 6238209 h 6858000"/>
              <a:gd name="connsiteX13" fmla="*/ 10274725 w 12192000"/>
              <a:gd name="connsiteY13" fmla="*/ 6238209 h 6858000"/>
              <a:gd name="connsiteX14" fmla="*/ 10274725 w 12192000"/>
              <a:gd name="connsiteY14" fmla="*/ 6411032 h 6858000"/>
              <a:gd name="connsiteX15" fmla="*/ 10101903 w 12192000"/>
              <a:gd name="connsiteY15" fmla="*/ 6411032 h 6858000"/>
              <a:gd name="connsiteX16" fmla="*/ 8463251 w 12192000"/>
              <a:gd name="connsiteY16" fmla="*/ 6238209 h 6858000"/>
              <a:gd name="connsiteX17" fmla="*/ 8636074 w 12192000"/>
              <a:gd name="connsiteY17" fmla="*/ 6238209 h 6858000"/>
              <a:gd name="connsiteX18" fmla="*/ 8636074 w 12192000"/>
              <a:gd name="connsiteY18" fmla="*/ 6411032 h 6858000"/>
              <a:gd name="connsiteX19" fmla="*/ 8463251 w 12192000"/>
              <a:gd name="connsiteY19" fmla="*/ 6411032 h 6858000"/>
              <a:gd name="connsiteX20" fmla="*/ 6824599 w 12192000"/>
              <a:gd name="connsiteY20" fmla="*/ 6238209 h 6858000"/>
              <a:gd name="connsiteX21" fmla="*/ 6997422 w 12192000"/>
              <a:gd name="connsiteY21" fmla="*/ 6238209 h 6858000"/>
              <a:gd name="connsiteX22" fmla="*/ 6997422 w 12192000"/>
              <a:gd name="connsiteY22" fmla="*/ 6411032 h 6858000"/>
              <a:gd name="connsiteX23" fmla="*/ 6824599 w 12192000"/>
              <a:gd name="connsiteY23" fmla="*/ 6411032 h 6858000"/>
              <a:gd name="connsiteX24" fmla="*/ 5185950 w 12192000"/>
              <a:gd name="connsiteY24" fmla="*/ 6238209 h 6858000"/>
              <a:gd name="connsiteX25" fmla="*/ 5358773 w 12192000"/>
              <a:gd name="connsiteY25" fmla="*/ 6238209 h 6858000"/>
              <a:gd name="connsiteX26" fmla="*/ 5358773 w 12192000"/>
              <a:gd name="connsiteY26" fmla="*/ 6411032 h 6858000"/>
              <a:gd name="connsiteX27" fmla="*/ 5185950 w 12192000"/>
              <a:gd name="connsiteY27" fmla="*/ 6411032 h 6858000"/>
              <a:gd name="connsiteX28" fmla="*/ 3547296 w 12192000"/>
              <a:gd name="connsiteY28" fmla="*/ 6238209 h 6858000"/>
              <a:gd name="connsiteX29" fmla="*/ 3720119 w 12192000"/>
              <a:gd name="connsiteY29" fmla="*/ 6238209 h 6858000"/>
              <a:gd name="connsiteX30" fmla="*/ 3720119 w 12192000"/>
              <a:gd name="connsiteY30" fmla="*/ 6411032 h 6858000"/>
              <a:gd name="connsiteX31" fmla="*/ 3547296 w 12192000"/>
              <a:gd name="connsiteY31" fmla="*/ 6411032 h 6858000"/>
              <a:gd name="connsiteX32" fmla="*/ 1908646 w 12192000"/>
              <a:gd name="connsiteY32" fmla="*/ 6238209 h 6858000"/>
              <a:gd name="connsiteX33" fmla="*/ 2081470 w 12192000"/>
              <a:gd name="connsiteY33" fmla="*/ 6238209 h 6858000"/>
              <a:gd name="connsiteX34" fmla="*/ 2081470 w 12192000"/>
              <a:gd name="connsiteY34" fmla="*/ 6411032 h 6858000"/>
              <a:gd name="connsiteX35" fmla="*/ 1908646 w 12192000"/>
              <a:gd name="connsiteY35" fmla="*/ 6411032 h 6858000"/>
              <a:gd name="connsiteX36" fmla="*/ 269996 w 12192000"/>
              <a:gd name="connsiteY36" fmla="*/ 6238209 h 6858000"/>
              <a:gd name="connsiteX37" fmla="*/ 442819 w 12192000"/>
              <a:gd name="connsiteY37" fmla="*/ 6238209 h 6858000"/>
              <a:gd name="connsiteX38" fmla="*/ 442819 w 12192000"/>
              <a:gd name="connsiteY38" fmla="*/ 6411032 h 6858000"/>
              <a:gd name="connsiteX39" fmla="*/ 269996 w 12192000"/>
              <a:gd name="connsiteY39" fmla="*/ 6411032 h 6858000"/>
              <a:gd name="connsiteX40" fmla="*/ 10921228 w 12192000"/>
              <a:gd name="connsiteY40" fmla="*/ 5418567 h 6858000"/>
              <a:gd name="connsiteX41" fmla="*/ 11094051 w 12192000"/>
              <a:gd name="connsiteY41" fmla="*/ 5418567 h 6858000"/>
              <a:gd name="connsiteX42" fmla="*/ 11094051 w 12192000"/>
              <a:gd name="connsiteY42" fmla="*/ 5591390 h 6858000"/>
              <a:gd name="connsiteX43" fmla="*/ 10921228 w 12192000"/>
              <a:gd name="connsiteY43" fmla="*/ 5591390 h 6858000"/>
              <a:gd name="connsiteX44" fmla="*/ 9282577 w 12192000"/>
              <a:gd name="connsiteY44" fmla="*/ 5418567 h 6858000"/>
              <a:gd name="connsiteX45" fmla="*/ 9455400 w 12192000"/>
              <a:gd name="connsiteY45" fmla="*/ 5418567 h 6858000"/>
              <a:gd name="connsiteX46" fmla="*/ 9455400 w 12192000"/>
              <a:gd name="connsiteY46" fmla="*/ 5591390 h 6858000"/>
              <a:gd name="connsiteX47" fmla="*/ 9282577 w 12192000"/>
              <a:gd name="connsiteY47" fmla="*/ 5591390 h 6858000"/>
              <a:gd name="connsiteX48" fmla="*/ 7643925 w 12192000"/>
              <a:gd name="connsiteY48" fmla="*/ 5418567 h 6858000"/>
              <a:gd name="connsiteX49" fmla="*/ 7816748 w 12192000"/>
              <a:gd name="connsiteY49" fmla="*/ 5418567 h 6858000"/>
              <a:gd name="connsiteX50" fmla="*/ 7816748 w 12192000"/>
              <a:gd name="connsiteY50" fmla="*/ 5591390 h 6858000"/>
              <a:gd name="connsiteX51" fmla="*/ 7643925 w 12192000"/>
              <a:gd name="connsiteY51" fmla="*/ 5591390 h 6858000"/>
              <a:gd name="connsiteX52" fmla="*/ 6005273 w 12192000"/>
              <a:gd name="connsiteY52" fmla="*/ 5418567 h 6858000"/>
              <a:gd name="connsiteX53" fmla="*/ 6178096 w 12192000"/>
              <a:gd name="connsiteY53" fmla="*/ 5418567 h 6858000"/>
              <a:gd name="connsiteX54" fmla="*/ 6178096 w 12192000"/>
              <a:gd name="connsiteY54" fmla="*/ 5591390 h 6858000"/>
              <a:gd name="connsiteX55" fmla="*/ 6005273 w 12192000"/>
              <a:gd name="connsiteY55" fmla="*/ 5591390 h 6858000"/>
              <a:gd name="connsiteX56" fmla="*/ 4366633 w 12192000"/>
              <a:gd name="connsiteY56" fmla="*/ 5418567 h 6858000"/>
              <a:gd name="connsiteX57" fmla="*/ 4539460 w 12192000"/>
              <a:gd name="connsiteY57" fmla="*/ 5418567 h 6858000"/>
              <a:gd name="connsiteX58" fmla="*/ 4539460 w 12192000"/>
              <a:gd name="connsiteY58" fmla="*/ 5591390 h 6858000"/>
              <a:gd name="connsiteX59" fmla="*/ 4366633 w 12192000"/>
              <a:gd name="connsiteY59" fmla="*/ 5591390 h 6858000"/>
              <a:gd name="connsiteX60" fmla="*/ 2727987 w 12192000"/>
              <a:gd name="connsiteY60" fmla="*/ 5418567 h 6858000"/>
              <a:gd name="connsiteX61" fmla="*/ 2900809 w 12192000"/>
              <a:gd name="connsiteY61" fmla="*/ 5418567 h 6858000"/>
              <a:gd name="connsiteX62" fmla="*/ 2900809 w 12192000"/>
              <a:gd name="connsiteY62" fmla="*/ 5591390 h 6858000"/>
              <a:gd name="connsiteX63" fmla="*/ 2727987 w 12192000"/>
              <a:gd name="connsiteY63" fmla="*/ 5591390 h 6858000"/>
              <a:gd name="connsiteX64" fmla="*/ 1089338 w 12192000"/>
              <a:gd name="connsiteY64" fmla="*/ 5418567 h 6858000"/>
              <a:gd name="connsiteX65" fmla="*/ 1262160 w 12192000"/>
              <a:gd name="connsiteY65" fmla="*/ 5418567 h 6858000"/>
              <a:gd name="connsiteX66" fmla="*/ 1262160 w 12192000"/>
              <a:gd name="connsiteY66" fmla="*/ 5591390 h 6858000"/>
              <a:gd name="connsiteX67" fmla="*/ 1089338 w 12192000"/>
              <a:gd name="connsiteY67" fmla="*/ 5591390 h 6858000"/>
              <a:gd name="connsiteX68" fmla="*/ 1178101 w 12192000"/>
              <a:gd name="connsiteY68" fmla="*/ 4727355 h 6858000"/>
              <a:gd name="connsiteX69" fmla="*/ 442836 w 12192000"/>
              <a:gd name="connsiteY69" fmla="*/ 5462622 h 6858000"/>
              <a:gd name="connsiteX70" fmla="*/ 442836 w 12192000"/>
              <a:gd name="connsiteY70" fmla="*/ 5549070 h 6858000"/>
              <a:gd name="connsiteX71" fmla="*/ 1178103 w 12192000"/>
              <a:gd name="connsiteY71" fmla="*/ 6284339 h 6858000"/>
              <a:gd name="connsiteX72" fmla="*/ 1908665 w 12192000"/>
              <a:gd name="connsiteY72" fmla="*/ 5553778 h 6858000"/>
              <a:gd name="connsiteX73" fmla="*/ 1908665 w 12192000"/>
              <a:gd name="connsiteY73" fmla="*/ 5457916 h 6858000"/>
              <a:gd name="connsiteX74" fmla="*/ 9370328 w 12192000"/>
              <a:gd name="connsiteY74" fmla="*/ 4727354 h 6858000"/>
              <a:gd name="connsiteX75" fmla="*/ 8636074 w 12192000"/>
              <a:gd name="connsiteY75" fmla="*/ 5461609 h 6858000"/>
              <a:gd name="connsiteX76" fmla="*/ 8636074 w 12192000"/>
              <a:gd name="connsiteY76" fmla="*/ 5550076 h 6858000"/>
              <a:gd name="connsiteX77" fmla="*/ 9370332 w 12192000"/>
              <a:gd name="connsiteY77" fmla="*/ 6284336 h 6858000"/>
              <a:gd name="connsiteX78" fmla="*/ 10101903 w 12192000"/>
              <a:gd name="connsiteY78" fmla="*/ 5552765 h 6858000"/>
              <a:gd name="connsiteX79" fmla="*/ 10101903 w 12192000"/>
              <a:gd name="connsiteY79" fmla="*/ 5458928 h 6858000"/>
              <a:gd name="connsiteX80" fmla="*/ 4454997 w 12192000"/>
              <a:gd name="connsiteY80" fmla="*/ 4727354 h 6858000"/>
              <a:gd name="connsiteX81" fmla="*/ 3720127 w 12192000"/>
              <a:gd name="connsiteY81" fmla="*/ 5462212 h 6858000"/>
              <a:gd name="connsiteX82" fmla="*/ 3720127 w 12192000"/>
              <a:gd name="connsiteY82" fmla="*/ 5549480 h 6858000"/>
              <a:gd name="connsiteX83" fmla="*/ 4454994 w 12192000"/>
              <a:gd name="connsiteY83" fmla="*/ 6284337 h 6858000"/>
              <a:gd name="connsiteX84" fmla="*/ 5185957 w 12192000"/>
              <a:gd name="connsiteY84" fmla="*/ 5553365 h 6858000"/>
              <a:gd name="connsiteX85" fmla="*/ 5185957 w 12192000"/>
              <a:gd name="connsiteY85" fmla="*/ 5458324 h 6858000"/>
              <a:gd name="connsiteX86" fmla="*/ 2816547 w 12192000"/>
              <a:gd name="connsiteY86" fmla="*/ 4727354 h 6858000"/>
              <a:gd name="connsiteX87" fmla="*/ 2081491 w 12192000"/>
              <a:gd name="connsiteY87" fmla="*/ 5462427 h 6858000"/>
              <a:gd name="connsiteX88" fmla="*/ 2081491 w 12192000"/>
              <a:gd name="connsiteY88" fmla="*/ 5549265 h 6858000"/>
              <a:gd name="connsiteX89" fmla="*/ 2816547 w 12192000"/>
              <a:gd name="connsiteY89" fmla="*/ 6284340 h 6858000"/>
              <a:gd name="connsiteX90" fmla="*/ 3547302 w 12192000"/>
              <a:gd name="connsiteY90" fmla="*/ 5553564 h 6858000"/>
              <a:gd name="connsiteX91" fmla="*/ 3547302 w 12192000"/>
              <a:gd name="connsiteY91" fmla="*/ 5458128 h 6858000"/>
              <a:gd name="connsiteX92" fmla="*/ 6093420 w 12192000"/>
              <a:gd name="connsiteY92" fmla="*/ 4727352 h 6858000"/>
              <a:gd name="connsiteX93" fmla="*/ 5358778 w 12192000"/>
              <a:gd name="connsiteY93" fmla="*/ 5462014 h 6858000"/>
              <a:gd name="connsiteX94" fmla="*/ 5358778 w 12192000"/>
              <a:gd name="connsiteY94" fmla="*/ 5549677 h 6858000"/>
              <a:gd name="connsiteX95" fmla="*/ 6093420 w 12192000"/>
              <a:gd name="connsiteY95" fmla="*/ 6284339 h 6858000"/>
              <a:gd name="connsiteX96" fmla="*/ 6824599 w 12192000"/>
              <a:gd name="connsiteY96" fmla="*/ 5553159 h 6858000"/>
              <a:gd name="connsiteX97" fmla="*/ 6824599 w 12192000"/>
              <a:gd name="connsiteY97" fmla="*/ 5458532 h 6858000"/>
              <a:gd name="connsiteX98" fmla="*/ 11008785 w 12192000"/>
              <a:gd name="connsiteY98" fmla="*/ 4727351 h 6858000"/>
              <a:gd name="connsiteX99" fmla="*/ 10274725 w 12192000"/>
              <a:gd name="connsiteY99" fmla="*/ 5461411 h 6858000"/>
              <a:gd name="connsiteX100" fmla="*/ 10274725 w 12192000"/>
              <a:gd name="connsiteY100" fmla="*/ 5550279 h 6858000"/>
              <a:gd name="connsiteX101" fmla="*/ 11008781 w 12192000"/>
              <a:gd name="connsiteY101" fmla="*/ 6284336 h 6858000"/>
              <a:gd name="connsiteX102" fmla="*/ 11740554 w 12192000"/>
              <a:gd name="connsiteY102" fmla="*/ 5552562 h 6858000"/>
              <a:gd name="connsiteX103" fmla="*/ 11740554 w 12192000"/>
              <a:gd name="connsiteY103" fmla="*/ 5459121 h 6858000"/>
              <a:gd name="connsiteX104" fmla="*/ 7731877 w 12192000"/>
              <a:gd name="connsiteY104" fmla="*/ 4727351 h 6858000"/>
              <a:gd name="connsiteX105" fmla="*/ 6997422 w 12192000"/>
              <a:gd name="connsiteY105" fmla="*/ 5461805 h 6858000"/>
              <a:gd name="connsiteX106" fmla="*/ 6997422 w 12192000"/>
              <a:gd name="connsiteY106" fmla="*/ 5549884 h 6858000"/>
              <a:gd name="connsiteX107" fmla="*/ 7731873 w 12192000"/>
              <a:gd name="connsiteY107" fmla="*/ 6284337 h 6858000"/>
              <a:gd name="connsiteX108" fmla="*/ 8463251 w 12192000"/>
              <a:gd name="connsiteY108" fmla="*/ 5552959 h 6858000"/>
              <a:gd name="connsiteX109" fmla="*/ 8463251 w 12192000"/>
              <a:gd name="connsiteY109" fmla="*/ 5458725 h 6858000"/>
              <a:gd name="connsiteX110" fmla="*/ 11740554 w 12192000"/>
              <a:gd name="connsiteY110" fmla="*/ 4601625 h 6858000"/>
              <a:gd name="connsiteX111" fmla="*/ 11913377 w 12192000"/>
              <a:gd name="connsiteY111" fmla="*/ 4601625 h 6858000"/>
              <a:gd name="connsiteX112" fmla="*/ 11913377 w 12192000"/>
              <a:gd name="connsiteY112" fmla="*/ 4774448 h 6858000"/>
              <a:gd name="connsiteX113" fmla="*/ 11740554 w 12192000"/>
              <a:gd name="connsiteY113" fmla="*/ 4774448 h 6858000"/>
              <a:gd name="connsiteX114" fmla="*/ 10101903 w 12192000"/>
              <a:gd name="connsiteY114" fmla="*/ 4601625 h 6858000"/>
              <a:gd name="connsiteX115" fmla="*/ 10274725 w 12192000"/>
              <a:gd name="connsiteY115" fmla="*/ 4601625 h 6858000"/>
              <a:gd name="connsiteX116" fmla="*/ 10274725 w 12192000"/>
              <a:gd name="connsiteY116" fmla="*/ 4774448 h 6858000"/>
              <a:gd name="connsiteX117" fmla="*/ 10101903 w 12192000"/>
              <a:gd name="connsiteY117" fmla="*/ 4774448 h 6858000"/>
              <a:gd name="connsiteX118" fmla="*/ 8463251 w 12192000"/>
              <a:gd name="connsiteY118" fmla="*/ 4601625 h 6858000"/>
              <a:gd name="connsiteX119" fmla="*/ 8636074 w 12192000"/>
              <a:gd name="connsiteY119" fmla="*/ 4601625 h 6858000"/>
              <a:gd name="connsiteX120" fmla="*/ 8636074 w 12192000"/>
              <a:gd name="connsiteY120" fmla="*/ 4774448 h 6858000"/>
              <a:gd name="connsiteX121" fmla="*/ 8463251 w 12192000"/>
              <a:gd name="connsiteY121" fmla="*/ 4774448 h 6858000"/>
              <a:gd name="connsiteX122" fmla="*/ 6824599 w 12192000"/>
              <a:gd name="connsiteY122" fmla="*/ 4601625 h 6858000"/>
              <a:gd name="connsiteX123" fmla="*/ 6997422 w 12192000"/>
              <a:gd name="connsiteY123" fmla="*/ 4601625 h 6858000"/>
              <a:gd name="connsiteX124" fmla="*/ 6997422 w 12192000"/>
              <a:gd name="connsiteY124" fmla="*/ 4774448 h 6858000"/>
              <a:gd name="connsiteX125" fmla="*/ 6824599 w 12192000"/>
              <a:gd name="connsiteY125" fmla="*/ 4774448 h 6858000"/>
              <a:gd name="connsiteX126" fmla="*/ 5185955 w 12192000"/>
              <a:gd name="connsiteY126" fmla="*/ 4601625 h 6858000"/>
              <a:gd name="connsiteX127" fmla="*/ 5358777 w 12192000"/>
              <a:gd name="connsiteY127" fmla="*/ 4601625 h 6858000"/>
              <a:gd name="connsiteX128" fmla="*/ 5358777 w 12192000"/>
              <a:gd name="connsiteY128" fmla="*/ 4774448 h 6858000"/>
              <a:gd name="connsiteX129" fmla="*/ 5185955 w 12192000"/>
              <a:gd name="connsiteY129" fmla="*/ 4774448 h 6858000"/>
              <a:gd name="connsiteX130" fmla="*/ 3547301 w 12192000"/>
              <a:gd name="connsiteY130" fmla="*/ 4601625 h 6858000"/>
              <a:gd name="connsiteX131" fmla="*/ 3720124 w 12192000"/>
              <a:gd name="connsiteY131" fmla="*/ 4601625 h 6858000"/>
              <a:gd name="connsiteX132" fmla="*/ 3720124 w 12192000"/>
              <a:gd name="connsiteY132" fmla="*/ 4774448 h 6858000"/>
              <a:gd name="connsiteX133" fmla="*/ 3547301 w 12192000"/>
              <a:gd name="connsiteY133" fmla="*/ 4774448 h 6858000"/>
              <a:gd name="connsiteX134" fmla="*/ 1908659 w 12192000"/>
              <a:gd name="connsiteY134" fmla="*/ 4601625 h 6858000"/>
              <a:gd name="connsiteX135" fmla="*/ 2081483 w 12192000"/>
              <a:gd name="connsiteY135" fmla="*/ 4601625 h 6858000"/>
              <a:gd name="connsiteX136" fmla="*/ 2081483 w 12192000"/>
              <a:gd name="connsiteY136" fmla="*/ 4774448 h 6858000"/>
              <a:gd name="connsiteX137" fmla="*/ 1908659 w 12192000"/>
              <a:gd name="connsiteY137" fmla="*/ 4774448 h 6858000"/>
              <a:gd name="connsiteX138" fmla="*/ 270007 w 12192000"/>
              <a:gd name="connsiteY138" fmla="*/ 4601625 h 6858000"/>
              <a:gd name="connsiteX139" fmla="*/ 442830 w 12192000"/>
              <a:gd name="connsiteY139" fmla="*/ 4601625 h 6858000"/>
              <a:gd name="connsiteX140" fmla="*/ 442830 w 12192000"/>
              <a:gd name="connsiteY140" fmla="*/ 4774448 h 6858000"/>
              <a:gd name="connsiteX141" fmla="*/ 270007 w 12192000"/>
              <a:gd name="connsiteY141" fmla="*/ 4774448 h 6858000"/>
              <a:gd name="connsiteX142" fmla="*/ 10145462 w 12192000"/>
              <a:gd name="connsiteY142" fmla="*/ 3952222 h 6858000"/>
              <a:gd name="connsiteX143" fmla="*/ 9411064 w 12192000"/>
              <a:gd name="connsiteY143" fmla="*/ 4686619 h 6858000"/>
              <a:gd name="connsiteX144" fmla="*/ 10143012 w 12192000"/>
              <a:gd name="connsiteY144" fmla="*/ 5418567 h 6858000"/>
              <a:gd name="connsiteX145" fmla="*/ 10236099 w 12192000"/>
              <a:gd name="connsiteY145" fmla="*/ 5418567 h 6858000"/>
              <a:gd name="connsiteX146" fmla="*/ 10968050 w 12192000"/>
              <a:gd name="connsiteY146" fmla="*/ 4686615 h 6858000"/>
              <a:gd name="connsiteX147" fmla="*/ 10233657 w 12192000"/>
              <a:gd name="connsiteY147" fmla="*/ 3952222 h 6858000"/>
              <a:gd name="connsiteX148" fmla="*/ 8507004 w 12192000"/>
              <a:gd name="connsiteY148" fmla="*/ 3952222 h 6858000"/>
              <a:gd name="connsiteX149" fmla="*/ 7772612 w 12192000"/>
              <a:gd name="connsiteY149" fmla="*/ 4686615 h 6858000"/>
              <a:gd name="connsiteX150" fmla="*/ 8504563 w 12192000"/>
              <a:gd name="connsiteY150" fmla="*/ 5418567 h 6858000"/>
              <a:gd name="connsiteX151" fmla="*/ 8597643 w 12192000"/>
              <a:gd name="connsiteY151" fmla="*/ 5418567 h 6858000"/>
              <a:gd name="connsiteX152" fmla="*/ 9329593 w 12192000"/>
              <a:gd name="connsiteY152" fmla="*/ 4686617 h 6858000"/>
              <a:gd name="connsiteX153" fmla="*/ 8595197 w 12192000"/>
              <a:gd name="connsiteY153" fmla="*/ 3952222 h 6858000"/>
              <a:gd name="connsiteX154" fmla="*/ 6868551 w 12192000"/>
              <a:gd name="connsiteY154" fmla="*/ 3952222 h 6858000"/>
              <a:gd name="connsiteX155" fmla="*/ 6134155 w 12192000"/>
              <a:gd name="connsiteY155" fmla="*/ 4686617 h 6858000"/>
              <a:gd name="connsiteX156" fmla="*/ 6866103 w 12192000"/>
              <a:gd name="connsiteY156" fmla="*/ 5418567 h 6858000"/>
              <a:gd name="connsiteX157" fmla="*/ 6959192 w 12192000"/>
              <a:gd name="connsiteY157" fmla="*/ 5418567 h 6858000"/>
              <a:gd name="connsiteX158" fmla="*/ 7691142 w 12192000"/>
              <a:gd name="connsiteY158" fmla="*/ 4686617 h 6858000"/>
              <a:gd name="connsiteX159" fmla="*/ 6956748 w 12192000"/>
              <a:gd name="connsiteY159" fmla="*/ 3952222 h 6858000"/>
              <a:gd name="connsiteX160" fmla="*/ 5230122 w 12192000"/>
              <a:gd name="connsiteY160" fmla="*/ 3952222 h 6858000"/>
              <a:gd name="connsiteX161" fmla="*/ 4495738 w 12192000"/>
              <a:gd name="connsiteY161" fmla="*/ 4686619 h 6858000"/>
              <a:gd name="connsiteX162" fmla="*/ 5227671 w 12192000"/>
              <a:gd name="connsiteY162" fmla="*/ 5418567 h 6858000"/>
              <a:gd name="connsiteX163" fmla="*/ 5320755 w 12192000"/>
              <a:gd name="connsiteY163" fmla="*/ 5418567 h 6858000"/>
              <a:gd name="connsiteX164" fmla="*/ 6052685 w 12192000"/>
              <a:gd name="connsiteY164" fmla="*/ 4686617 h 6858000"/>
              <a:gd name="connsiteX165" fmla="*/ 5318307 w 12192000"/>
              <a:gd name="connsiteY165" fmla="*/ 3952222 h 6858000"/>
              <a:gd name="connsiteX166" fmla="*/ 3591662 w 12192000"/>
              <a:gd name="connsiteY166" fmla="*/ 3952222 h 6858000"/>
              <a:gd name="connsiteX167" fmla="*/ 2857282 w 12192000"/>
              <a:gd name="connsiteY167" fmla="*/ 4686619 h 6858000"/>
              <a:gd name="connsiteX168" fmla="*/ 3589211 w 12192000"/>
              <a:gd name="connsiteY168" fmla="*/ 5418567 h 6858000"/>
              <a:gd name="connsiteX169" fmla="*/ 3682300 w 12192000"/>
              <a:gd name="connsiteY169" fmla="*/ 5418567 h 6858000"/>
              <a:gd name="connsiteX170" fmla="*/ 4414258 w 12192000"/>
              <a:gd name="connsiteY170" fmla="*/ 4686619 h 6858000"/>
              <a:gd name="connsiteX171" fmla="*/ 3679850 w 12192000"/>
              <a:gd name="connsiteY171" fmla="*/ 3952222 h 6858000"/>
              <a:gd name="connsiteX172" fmla="*/ 1953238 w 12192000"/>
              <a:gd name="connsiteY172" fmla="*/ 3952222 h 6858000"/>
              <a:gd name="connsiteX173" fmla="*/ 1218835 w 12192000"/>
              <a:gd name="connsiteY173" fmla="*/ 4686620 h 6858000"/>
              <a:gd name="connsiteX174" fmla="*/ 1950786 w 12192000"/>
              <a:gd name="connsiteY174" fmla="*/ 5418567 h 6858000"/>
              <a:gd name="connsiteX175" fmla="*/ 2043879 w 12192000"/>
              <a:gd name="connsiteY175" fmla="*/ 5418567 h 6858000"/>
              <a:gd name="connsiteX176" fmla="*/ 2775812 w 12192000"/>
              <a:gd name="connsiteY176" fmla="*/ 4686619 h 6858000"/>
              <a:gd name="connsiteX177" fmla="*/ 2041429 w 12192000"/>
              <a:gd name="connsiteY177" fmla="*/ 3952222 h 6858000"/>
              <a:gd name="connsiteX178" fmla="*/ 10921228 w 12192000"/>
              <a:gd name="connsiteY178" fmla="*/ 3779399 h 6858000"/>
              <a:gd name="connsiteX179" fmla="*/ 11094051 w 12192000"/>
              <a:gd name="connsiteY179" fmla="*/ 3779399 h 6858000"/>
              <a:gd name="connsiteX180" fmla="*/ 11094051 w 12192000"/>
              <a:gd name="connsiteY180" fmla="*/ 3952222 h 6858000"/>
              <a:gd name="connsiteX181" fmla="*/ 10921228 w 12192000"/>
              <a:gd name="connsiteY181" fmla="*/ 3952222 h 6858000"/>
              <a:gd name="connsiteX182" fmla="*/ 9282577 w 12192000"/>
              <a:gd name="connsiteY182" fmla="*/ 3779399 h 6858000"/>
              <a:gd name="connsiteX183" fmla="*/ 9455400 w 12192000"/>
              <a:gd name="connsiteY183" fmla="*/ 3779399 h 6858000"/>
              <a:gd name="connsiteX184" fmla="*/ 9455400 w 12192000"/>
              <a:gd name="connsiteY184" fmla="*/ 3952222 h 6858000"/>
              <a:gd name="connsiteX185" fmla="*/ 9282577 w 12192000"/>
              <a:gd name="connsiteY185" fmla="*/ 3952222 h 6858000"/>
              <a:gd name="connsiteX186" fmla="*/ 7643925 w 12192000"/>
              <a:gd name="connsiteY186" fmla="*/ 3779399 h 6858000"/>
              <a:gd name="connsiteX187" fmla="*/ 7816748 w 12192000"/>
              <a:gd name="connsiteY187" fmla="*/ 3779399 h 6858000"/>
              <a:gd name="connsiteX188" fmla="*/ 7816748 w 12192000"/>
              <a:gd name="connsiteY188" fmla="*/ 3952222 h 6858000"/>
              <a:gd name="connsiteX189" fmla="*/ 7643925 w 12192000"/>
              <a:gd name="connsiteY189" fmla="*/ 3952222 h 6858000"/>
              <a:gd name="connsiteX190" fmla="*/ 6005273 w 12192000"/>
              <a:gd name="connsiteY190" fmla="*/ 3779399 h 6858000"/>
              <a:gd name="connsiteX191" fmla="*/ 6178096 w 12192000"/>
              <a:gd name="connsiteY191" fmla="*/ 3779399 h 6858000"/>
              <a:gd name="connsiteX192" fmla="*/ 6178096 w 12192000"/>
              <a:gd name="connsiteY192" fmla="*/ 3952222 h 6858000"/>
              <a:gd name="connsiteX193" fmla="*/ 6005273 w 12192000"/>
              <a:gd name="connsiteY193" fmla="*/ 3952222 h 6858000"/>
              <a:gd name="connsiteX194" fmla="*/ 4366635 w 12192000"/>
              <a:gd name="connsiteY194" fmla="*/ 3779399 h 6858000"/>
              <a:gd name="connsiteX195" fmla="*/ 4539462 w 12192000"/>
              <a:gd name="connsiteY195" fmla="*/ 3779399 h 6858000"/>
              <a:gd name="connsiteX196" fmla="*/ 4539462 w 12192000"/>
              <a:gd name="connsiteY196" fmla="*/ 3952222 h 6858000"/>
              <a:gd name="connsiteX197" fmla="*/ 4366635 w 12192000"/>
              <a:gd name="connsiteY197" fmla="*/ 3952222 h 6858000"/>
              <a:gd name="connsiteX198" fmla="*/ 2727994 w 12192000"/>
              <a:gd name="connsiteY198" fmla="*/ 3779399 h 6858000"/>
              <a:gd name="connsiteX199" fmla="*/ 2900815 w 12192000"/>
              <a:gd name="connsiteY199" fmla="*/ 3779399 h 6858000"/>
              <a:gd name="connsiteX200" fmla="*/ 2900815 w 12192000"/>
              <a:gd name="connsiteY200" fmla="*/ 3952222 h 6858000"/>
              <a:gd name="connsiteX201" fmla="*/ 2727994 w 12192000"/>
              <a:gd name="connsiteY201" fmla="*/ 3952222 h 6858000"/>
              <a:gd name="connsiteX202" fmla="*/ 1089344 w 12192000"/>
              <a:gd name="connsiteY202" fmla="*/ 3779399 h 6858000"/>
              <a:gd name="connsiteX203" fmla="*/ 1262166 w 12192000"/>
              <a:gd name="connsiteY203" fmla="*/ 3779399 h 6858000"/>
              <a:gd name="connsiteX204" fmla="*/ 1262166 w 12192000"/>
              <a:gd name="connsiteY204" fmla="*/ 3952222 h 6858000"/>
              <a:gd name="connsiteX205" fmla="*/ 1089344 w 12192000"/>
              <a:gd name="connsiteY205" fmla="*/ 3952222 h 6858000"/>
              <a:gd name="connsiteX206" fmla="*/ 1178101 w 12192000"/>
              <a:gd name="connsiteY206" fmla="*/ 3088920 h 6858000"/>
              <a:gd name="connsiteX207" fmla="*/ 442844 w 12192000"/>
              <a:gd name="connsiteY207" fmla="*/ 3824161 h 6858000"/>
              <a:gd name="connsiteX208" fmla="*/ 442844 w 12192000"/>
              <a:gd name="connsiteY208" fmla="*/ 3910626 h 6858000"/>
              <a:gd name="connsiteX209" fmla="*/ 1178101 w 12192000"/>
              <a:gd name="connsiteY209" fmla="*/ 4645885 h 6858000"/>
              <a:gd name="connsiteX210" fmla="*/ 1908673 w 12192000"/>
              <a:gd name="connsiteY210" fmla="*/ 3915317 h 6858000"/>
              <a:gd name="connsiteX211" fmla="*/ 1908673 w 12192000"/>
              <a:gd name="connsiteY211" fmla="*/ 3819468 h 6858000"/>
              <a:gd name="connsiteX212" fmla="*/ 2816547 w 12192000"/>
              <a:gd name="connsiteY212" fmla="*/ 3088919 h 6858000"/>
              <a:gd name="connsiteX213" fmla="*/ 2081500 w 12192000"/>
              <a:gd name="connsiteY213" fmla="*/ 3823966 h 6858000"/>
              <a:gd name="connsiteX214" fmla="*/ 2081500 w 12192000"/>
              <a:gd name="connsiteY214" fmla="*/ 3910819 h 6858000"/>
              <a:gd name="connsiteX215" fmla="*/ 2816547 w 12192000"/>
              <a:gd name="connsiteY215" fmla="*/ 4645883 h 6858000"/>
              <a:gd name="connsiteX216" fmla="*/ 3547307 w 12192000"/>
              <a:gd name="connsiteY216" fmla="*/ 3915106 h 6858000"/>
              <a:gd name="connsiteX217" fmla="*/ 3547307 w 12192000"/>
              <a:gd name="connsiteY217" fmla="*/ 3819677 h 6858000"/>
              <a:gd name="connsiteX218" fmla="*/ 7731873 w 12192000"/>
              <a:gd name="connsiteY218" fmla="*/ 3088917 h 6858000"/>
              <a:gd name="connsiteX219" fmla="*/ 6997422 w 12192000"/>
              <a:gd name="connsiteY219" fmla="*/ 3823351 h 6858000"/>
              <a:gd name="connsiteX220" fmla="*/ 6997422 w 12192000"/>
              <a:gd name="connsiteY220" fmla="*/ 3911424 h 6858000"/>
              <a:gd name="connsiteX221" fmla="*/ 7731879 w 12192000"/>
              <a:gd name="connsiteY221" fmla="*/ 4645880 h 6858000"/>
              <a:gd name="connsiteX222" fmla="*/ 8463251 w 12192000"/>
              <a:gd name="connsiteY222" fmla="*/ 3914507 h 6858000"/>
              <a:gd name="connsiteX223" fmla="*/ 8463251 w 12192000"/>
              <a:gd name="connsiteY223" fmla="*/ 3820276 h 6858000"/>
              <a:gd name="connsiteX224" fmla="*/ 4454997 w 12192000"/>
              <a:gd name="connsiteY224" fmla="*/ 3088917 h 6858000"/>
              <a:gd name="connsiteX225" fmla="*/ 3720130 w 12192000"/>
              <a:gd name="connsiteY225" fmla="*/ 3823754 h 6858000"/>
              <a:gd name="connsiteX226" fmla="*/ 3720130 w 12192000"/>
              <a:gd name="connsiteY226" fmla="*/ 3911030 h 6858000"/>
              <a:gd name="connsiteX227" fmla="*/ 4454997 w 12192000"/>
              <a:gd name="connsiteY227" fmla="*/ 4645883 h 6858000"/>
              <a:gd name="connsiteX228" fmla="*/ 5185960 w 12192000"/>
              <a:gd name="connsiteY228" fmla="*/ 3914910 h 6858000"/>
              <a:gd name="connsiteX229" fmla="*/ 5185960 w 12192000"/>
              <a:gd name="connsiteY229" fmla="*/ 3819872 h 6858000"/>
              <a:gd name="connsiteX230" fmla="*/ 11008787 w 12192000"/>
              <a:gd name="connsiteY230" fmla="*/ 3088916 h 6858000"/>
              <a:gd name="connsiteX231" fmla="*/ 10274725 w 12192000"/>
              <a:gd name="connsiteY231" fmla="*/ 3822957 h 6858000"/>
              <a:gd name="connsiteX232" fmla="*/ 10274725 w 12192000"/>
              <a:gd name="connsiteY232" fmla="*/ 3911819 h 6858000"/>
              <a:gd name="connsiteX233" fmla="*/ 11008787 w 12192000"/>
              <a:gd name="connsiteY233" fmla="*/ 4645880 h 6858000"/>
              <a:gd name="connsiteX234" fmla="*/ 11740554 w 12192000"/>
              <a:gd name="connsiteY234" fmla="*/ 3914113 h 6858000"/>
              <a:gd name="connsiteX235" fmla="*/ 11740554 w 12192000"/>
              <a:gd name="connsiteY235" fmla="*/ 3820664 h 6858000"/>
              <a:gd name="connsiteX236" fmla="*/ 9370330 w 12192000"/>
              <a:gd name="connsiteY236" fmla="*/ 3088916 h 6858000"/>
              <a:gd name="connsiteX237" fmla="*/ 8636074 w 12192000"/>
              <a:gd name="connsiteY237" fmla="*/ 3823153 h 6858000"/>
              <a:gd name="connsiteX238" fmla="*/ 8636074 w 12192000"/>
              <a:gd name="connsiteY238" fmla="*/ 3911629 h 6858000"/>
              <a:gd name="connsiteX239" fmla="*/ 9370328 w 12192000"/>
              <a:gd name="connsiteY239" fmla="*/ 4645882 h 6858000"/>
              <a:gd name="connsiteX240" fmla="*/ 10101903 w 12192000"/>
              <a:gd name="connsiteY240" fmla="*/ 3914308 h 6858000"/>
              <a:gd name="connsiteX241" fmla="*/ 10101903 w 12192000"/>
              <a:gd name="connsiteY241" fmla="*/ 3820468 h 6858000"/>
              <a:gd name="connsiteX242" fmla="*/ 6093424 w 12192000"/>
              <a:gd name="connsiteY242" fmla="*/ 3088914 h 6858000"/>
              <a:gd name="connsiteX243" fmla="*/ 5358784 w 12192000"/>
              <a:gd name="connsiteY243" fmla="*/ 3823556 h 6858000"/>
              <a:gd name="connsiteX244" fmla="*/ 5358784 w 12192000"/>
              <a:gd name="connsiteY244" fmla="*/ 3911226 h 6858000"/>
              <a:gd name="connsiteX245" fmla="*/ 6093418 w 12192000"/>
              <a:gd name="connsiteY245" fmla="*/ 4645882 h 6858000"/>
              <a:gd name="connsiteX246" fmla="*/ 6824599 w 12192000"/>
              <a:gd name="connsiteY246" fmla="*/ 3914702 h 6858000"/>
              <a:gd name="connsiteX247" fmla="*/ 6824599 w 12192000"/>
              <a:gd name="connsiteY247" fmla="*/ 3820073 h 6858000"/>
              <a:gd name="connsiteX248" fmla="*/ 270004 w 12192000"/>
              <a:gd name="connsiteY248" fmla="*/ 2958175 h 6858000"/>
              <a:gd name="connsiteX249" fmla="*/ 442827 w 12192000"/>
              <a:gd name="connsiteY249" fmla="*/ 2958175 h 6858000"/>
              <a:gd name="connsiteX250" fmla="*/ 442827 w 12192000"/>
              <a:gd name="connsiteY250" fmla="*/ 3130998 h 6858000"/>
              <a:gd name="connsiteX251" fmla="*/ 270004 w 12192000"/>
              <a:gd name="connsiteY251" fmla="*/ 3130998 h 6858000"/>
              <a:gd name="connsiteX252" fmla="*/ 11740554 w 12192000"/>
              <a:gd name="connsiteY252" fmla="*/ 2958174 h 6858000"/>
              <a:gd name="connsiteX253" fmla="*/ 11913377 w 12192000"/>
              <a:gd name="connsiteY253" fmla="*/ 2958174 h 6858000"/>
              <a:gd name="connsiteX254" fmla="*/ 11913377 w 12192000"/>
              <a:gd name="connsiteY254" fmla="*/ 3130997 h 6858000"/>
              <a:gd name="connsiteX255" fmla="*/ 11740554 w 12192000"/>
              <a:gd name="connsiteY255" fmla="*/ 3130997 h 6858000"/>
              <a:gd name="connsiteX256" fmla="*/ 10101903 w 12192000"/>
              <a:gd name="connsiteY256" fmla="*/ 2958174 h 6858000"/>
              <a:gd name="connsiteX257" fmla="*/ 10274725 w 12192000"/>
              <a:gd name="connsiteY257" fmla="*/ 2958174 h 6858000"/>
              <a:gd name="connsiteX258" fmla="*/ 10274725 w 12192000"/>
              <a:gd name="connsiteY258" fmla="*/ 3130997 h 6858000"/>
              <a:gd name="connsiteX259" fmla="*/ 10101903 w 12192000"/>
              <a:gd name="connsiteY259" fmla="*/ 3130997 h 6858000"/>
              <a:gd name="connsiteX260" fmla="*/ 8463251 w 12192000"/>
              <a:gd name="connsiteY260" fmla="*/ 2958174 h 6858000"/>
              <a:gd name="connsiteX261" fmla="*/ 8636074 w 12192000"/>
              <a:gd name="connsiteY261" fmla="*/ 2958174 h 6858000"/>
              <a:gd name="connsiteX262" fmla="*/ 8636074 w 12192000"/>
              <a:gd name="connsiteY262" fmla="*/ 3130997 h 6858000"/>
              <a:gd name="connsiteX263" fmla="*/ 8463251 w 12192000"/>
              <a:gd name="connsiteY263" fmla="*/ 3130997 h 6858000"/>
              <a:gd name="connsiteX264" fmla="*/ 6824599 w 12192000"/>
              <a:gd name="connsiteY264" fmla="*/ 2958174 h 6858000"/>
              <a:gd name="connsiteX265" fmla="*/ 6997422 w 12192000"/>
              <a:gd name="connsiteY265" fmla="*/ 2958174 h 6858000"/>
              <a:gd name="connsiteX266" fmla="*/ 6997422 w 12192000"/>
              <a:gd name="connsiteY266" fmla="*/ 3130997 h 6858000"/>
              <a:gd name="connsiteX267" fmla="*/ 6824599 w 12192000"/>
              <a:gd name="connsiteY267" fmla="*/ 3130997 h 6858000"/>
              <a:gd name="connsiteX268" fmla="*/ 5185955 w 12192000"/>
              <a:gd name="connsiteY268" fmla="*/ 2958174 h 6858000"/>
              <a:gd name="connsiteX269" fmla="*/ 5358775 w 12192000"/>
              <a:gd name="connsiteY269" fmla="*/ 2958174 h 6858000"/>
              <a:gd name="connsiteX270" fmla="*/ 5358775 w 12192000"/>
              <a:gd name="connsiteY270" fmla="*/ 3130997 h 6858000"/>
              <a:gd name="connsiteX271" fmla="*/ 5185955 w 12192000"/>
              <a:gd name="connsiteY271" fmla="*/ 3130997 h 6858000"/>
              <a:gd name="connsiteX272" fmla="*/ 3547299 w 12192000"/>
              <a:gd name="connsiteY272" fmla="*/ 2958174 h 6858000"/>
              <a:gd name="connsiteX273" fmla="*/ 3720122 w 12192000"/>
              <a:gd name="connsiteY273" fmla="*/ 2958174 h 6858000"/>
              <a:gd name="connsiteX274" fmla="*/ 3720122 w 12192000"/>
              <a:gd name="connsiteY274" fmla="*/ 3130997 h 6858000"/>
              <a:gd name="connsiteX275" fmla="*/ 3547299 w 12192000"/>
              <a:gd name="connsiteY275" fmla="*/ 3130997 h 6858000"/>
              <a:gd name="connsiteX276" fmla="*/ 1908655 w 12192000"/>
              <a:gd name="connsiteY276" fmla="*/ 2958174 h 6858000"/>
              <a:gd name="connsiteX277" fmla="*/ 2081480 w 12192000"/>
              <a:gd name="connsiteY277" fmla="*/ 2958174 h 6858000"/>
              <a:gd name="connsiteX278" fmla="*/ 2081480 w 12192000"/>
              <a:gd name="connsiteY278" fmla="*/ 3130997 h 6858000"/>
              <a:gd name="connsiteX279" fmla="*/ 1908655 w 12192000"/>
              <a:gd name="connsiteY279" fmla="*/ 3130997 h 6858000"/>
              <a:gd name="connsiteX280" fmla="*/ 1956771 w 12192000"/>
              <a:gd name="connsiteY280" fmla="*/ 2310252 h 6858000"/>
              <a:gd name="connsiteX281" fmla="*/ 1218835 w 12192000"/>
              <a:gd name="connsiteY281" fmla="*/ 3048185 h 6858000"/>
              <a:gd name="connsiteX282" fmla="*/ 1950074 w 12192000"/>
              <a:gd name="connsiteY282" fmla="*/ 3779399 h 6858000"/>
              <a:gd name="connsiteX283" fmla="*/ 2044592 w 12192000"/>
              <a:gd name="connsiteY283" fmla="*/ 3779399 h 6858000"/>
              <a:gd name="connsiteX284" fmla="*/ 2775813 w 12192000"/>
              <a:gd name="connsiteY284" fmla="*/ 3048184 h 6858000"/>
              <a:gd name="connsiteX285" fmla="*/ 2037896 w 12192000"/>
              <a:gd name="connsiteY285" fmla="*/ 2310252 h 6858000"/>
              <a:gd name="connsiteX286" fmla="*/ 10148994 w 12192000"/>
              <a:gd name="connsiteY286" fmla="*/ 2310250 h 6858000"/>
              <a:gd name="connsiteX287" fmla="*/ 9411065 w 12192000"/>
              <a:gd name="connsiteY287" fmla="*/ 3048180 h 6858000"/>
              <a:gd name="connsiteX288" fmla="*/ 10142306 w 12192000"/>
              <a:gd name="connsiteY288" fmla="*/ 3779399 h 6858000"/>
              <a:gd name="connsiteX289" fmla="*/ 10236813 w 12192000"/>
              <a:gd name="connsiteY289" fmla="*/ 3779399 h 6858000"/>
              <a:gd name="connsiteX290" fmla="*/ 10968050 w 12192000"/>
              <a:gd name="connsiteY290" fmla="*/ 3048180 h 6858000"/>
              <a:gd name="connsiteX291" fmla="*/ 10230121 w 12192000"/>
              <a:gd name="connsiteY291" fmla="*/ 2310250 h 6858000"/>
              <a:gd name="connsiteX292" fmla="*/ 8510539 w 12192000"/>
              <a:gd name="connsiteY292" fmla="*/ 2310250 h 6858000"/>
              <a:gd name="connsiteX293" fmla="*/ 7772608 w 12192000"/>
              <a:gd name="connsiteY293" fmla="*/ 3048182 h 6858000"/>
              <a:gd name="connsiteX294" fmla="*/ 8503844 w 12192000"/>
              <a:gd name="connsiteY294" fmla="*/ 3779399 h 6858000"/>
              <a:gd name="connsiteX295" fmla="*/ 8598359 w 12192000"/>
              <a:gd name="connsiteY295" fmla="*/ 3779399 h 6858000"/>
              <a:gd name="connsiteX296" fmla="*/ 9329596 w 12192000"/>
              <a:gd name="connsiteY296" fmla="*/ 3048182 h 6858000"/>
              <a:gd name="connsiteX297" fmla="*/ 8591666 w 12192000"/>
              <a:gd name="connsiteY297" fmla="*/ 2310250 h 6858000"/>
              <a:gd name="connsiteX298" fmla="*/ 6872085 w 12192000"/>
              <a:gd name="connsiteY298" fmla="*/ 2310250 h 6858000"/>
              <a:gd name="connsiteX299" fmla="*/ 6134158 w 12192000"/>
              <a:gd name="connsiteY299" fmla="*/ 3048179 h 6858000"/>
              <a:gd name="connsiteX300" fmla="*/ 6865395 w 12192000"/>
              <a:gd name="connsiteY300" fmla="*/ 3779399 h 6858000"/>
              <a:gd name="connsiteX301" fmla="*/ 6959902 w 12192000"/>
              <a:gd name="connsiteY301" fmla="*/ 3779399 h 6858000"/>
              <a:gd name="connsiteX302" fmla="*/ 7691139 w 12192000"/>
              <a:gd name="connsiteY302" fmla="*/ 3048182 h 6858000"/>
              <a:gd name="connsiteX303" fmla="*/ 6953207 w 12192000"/>
              <a:gd name="connsiteY303" fmla="*/ 2310250 h 6858000"/>
              <a:gd name="connsiteX304" fmla="*/ 5233651 w 12192000"/>
              <a:gd name="connsiteY304" fmla="*/ 2310250 h 6858000"/>
              <a:gd name="connsiteX305" fmla="*/ 4495738 w 12192000"/>
              <a:gd name="connsiteY305" fmla="*/ 3048182 h 6858000"/>
              <a:gd name="connsiteX306" fmla="*/ 5226958 w 12192000"/>
              <a:gd name="connsiteY306" fmla="*/ 3779399 h 6858000"/>
              <a:gd name="connsiteX307" fmla="*/ 5321471 w 12192000"/>
              <a:gd name="connsiteY307" fmla="*/ 3779399 h 6858000"/>
              <a:gd name="connsiteX308" fmla="*/ 6052689 w 12192000"/>
              <a:gd name="connsiteY308" fmla="*/ 3048180 h 6858000"/>
              <a:gd name="connsiteX309" fmla="*/ 5314779 w 12192000"/>
              <a:gd name="connsiteY309" fmla="*/ 2310250 h 6858000"/>
              <a:gd name="connsiteX310" fmla="*/ 3595195 w 12192000"/>
              <a:gd name="connsiteY310" fmla="*/ 2310250 h 6858000"/>
              <a:gd name="connsiteX311" fmla="*/ 2857284 w 12192000"/>
              <a:gd name="connsiteY311" fmla="*/ 3048184 h 6858000"/>
              <a:gd name="connsiteX312" fmla="*/ 3588498 w 12192000"/>
              <a:gd name="connsiteY312" fmla="*/ 3779399 h 6858000"/>
              <a:gd name="connsiteX313" fmla="*/ 3683015 w 12192000"/>
              <a:gd name="connsiteY313" fmla="*/ 3779399 h 6858000"/>
              <a:gd name="connsiteX314" fmla="*/ 4414258 w 12192000"/>
              <a:gd name="connsiteY314" fmla="*/ 3048182 h 6858000"/>
              <a:gd name="connsiteX315" fmla="*/ 3676318 w 12192000"/>
              <a:gd name="connsiteY315" fmla="*/ 2310250 h 6858000"/>
              <a:gd name="connsiteX316" fmla="*/ 4366637 w 12192000"/>
              <a:gd name="connsiteY316" fmla="*/ 2137429 h 6858000"/>
              <a:gd name="connsiteX317" fmla="*/ 4539469 w 12192000"/>
              <a:gd name="connsiteY317" fmla="*/ 2137429 h 6858000"/>
              <a:gd name="connsiteX318" fmla="*/ 4539469 w 12192000"/>
              <a:gd name="connsiteY318" fmla="*/ 2310250 h 6858000"/>
              <a:gd name="connsiteX319" fmla="*/ 4366637 w 12192000"/>
              <a:gd name="connsiteY319" fmla="*/ 2310250 h 6858000"/>
              <a:gd name="connsiteX320" fmla="*/ 2728000 w 12192000"/>
              <a:gd name="connsiteY320" fmla="*/ 2137429 h 6858000"/>
              <a:gd name="connsiteX321" fmla="*/ 2900821 w 12192000"/>
              <a:gd name="connsiteY321" fmla="*/ 2137429 h 6858000"/>
              <a:gd name="connsiteX322" fmla="*/ 2900821 w 12192000"/>
              <a:gd name="connsiteY322" fmla="*/ 2310252 h 6858000"/>
              <a:gd name="connsiteX323" fmla="*/ 2728000 w 12192000"/>
              <a:gd name="connsiteY323" fmla="*/ 2310252 h 6858000"/>
              <a:gd name="connsiteX324" fmla="*/ 1089351 w 12192000"/>
              <a:gd name="connsiteY324" fmla="*/ 2137429 h 6858000"/>
              <a:gd name="connsiteX325" fmla="*/ 1262176 w 12192000"/>
              <a:gd name="connsiteY325" fmla="*/ 2137429 h 6858000"/>
              <a:gd name="connsiteX326" fmla="*/ 1262176 w 12192000"/>
              <a:gd name="connsiteY326" fmla="*/ 2310252 h 6858000"/>
              <a:gd name="connsiteX327" fmla="*/ 1089351 w 12192000"/>
              <a:gd name="connsiteY327" fmla="*/ 2310252 h 6858000"/>
              <a:gd name="connsiteX328" fmla="*/ 10921228 w 12192000"/>
              <a:gd name="connsiteY328" fmla="*/ 2137428 h 6858000"/>
              <a:gd name="connsiteX329" fmla="*/ 11094051 w 12192000"/>
              <a:gd name="connsiteY329" fmla="*/ 2137428 h 6858000"/>
              <a:gd name="connsiteX330" fmla="*/ 11094051 w 12192000"/>
              <a:gd name="connsiteY330" fmla="*/ 2310250 h 6858000"/>
              <a:gd name="connsiteX331" fmla="*/ 10921228 w 12192000"/>
              <a:gd name="connsiteY331" fmla="*/ 2310250 h 6858000"/>
              <a:gd name="connsiteX332" fmla="*/ 9282577 w 12192000"/>
              <a:gd name="connsiteY332" fmla="*/ 2137428 h 6858000"/>
              <a:gd name="connsiteX333" fmla="*/ 9455400 w 12192000"/>
              <a:gd name="connsiteY333" fmla="*/ 2137428 h 6858000"/>
              <a:gd name="connsiteX334" fmla="*/ 9455400 w 12192000"/>
              <a:gd name="connsiteY334" fmla="*/ 2310250 h 6858000"/>
              <a:gd name="connsiteX335" fmla="*/ 9282577 w 12192000"/>
              <a:gd name="connsiteY335" fmla="*/ 2310250 h 6858000"/>
              <a:gd name="connsiteX336" fmla="*/ 7643925 w 12192000"/>
              <a:gd name="connsiteY336" fmla="*/ 2137428 h 6858000"/>
              <a:gd name="connsiteX337" fmla="*/ 7816748 w 12192000"/>
              <a:gd name="connsiteY337" fmla="*/ 2137428 h 6858000"/>
              <a:gd name="connsiteX338" fmla="*/ 7816748 w 12192000"/>
              <a:gd name="connsiteY338" fmla="*/ 2310250 h 6858000"/>
              <a:gd name="connsiteX339" fmla="*/ 7643925 w 12192000"/>
              <a:gd name="connsiteY339" fmla="*/ 2310250 h 6858000"/>
              <a:gd name="connsiteX340" fmla="*/ 6005273 w 12192000"/>
              <a:gd name="connsiteY340" fmla="*/ 2137428 h 6858000"/>
              <a:gd name="connsiteX341" fmla="*/ 6178096 w 12192000"/>
              <a:gd name="connsiteY341" fmla="*/ 2137428 h 6858000"/>
              <a:gd name="connsiteX342" fmla="*/ 6178096 w 12192000"/>
              <a:gd name="connsiteY342" fmla="*/ 2310250 h 6858000"/>
              <a:gd name="connsiteX343" fmla="*/ 6005273 w 12192000"/>
              <a:gd name="connsiteY343" fmla="*/ 2310250 h 6858000"/>
              <a:gd name="connsiteX344" fmla="*/ 1178101 w 12192000"/>
              <a:gd name="connsiteY344" fmla="*/ 1450462 h 6858000"/>
              <a:gd name="connsiteX345" fmla="*/ 442850 w 12192000"/>
              <a:gd name="connsiteY345" fmla="*/ 2185718 h 6858000"/>
              <a:gd name="connsiteX346" fmla="*/ 442850 w 12192000"/>
              <a:gd name="connsiteY346" fmla="*/ 2272197 h 6858000"/>
              <a:gd name="connsiteX347" fmla="*/ 1178101 w 12192000"/>
              <a:gd name="connsiteY347" fmla="*/ 3007450 h 6858000"/>
              <a:gd name="connsiteX348" fmla="*/ 1908680 w 12192000"/>
              <a:gd name="connsiteY348" fmla="*/ 2276876 h 6858000"/>
              <a:gd name="connsiteX349" fmla="*/ 1908680 w 12192000"/>
              <a:gd name="connsiteY349" fmla="*/ 2181038 h 6858000"/>
              <a:gd name="connsiteX350" fmla="*/ 2816549 w 12192000"/>
              <a:gd name="connsiteY350" fmla="*/ 1450461 h 6858000"/>
              <a:gd name="connsiteX351" fmla="*/ 2081506 w 12192000"/>
              <a:gd name="connsiteY351" fmla="*/ 2185522 h 6858000"/>
              <a:gd name="connsiteX352" fmla="*/ 2081506 w 12192000"/>
              <a:gd name="connsiteY352" fmla="*/ 2272391 h 6858000"/>
              <a:gd name="connsiteX353" fmla="*/ 2816547 w 12192000"/>
              <a:gd name="connsiteY353" fmla="*/ 3007448 h 6858000"/>
              <a:gd name="connsiteX354" fmla="*/ 3547310 w 12192000"/>
              <a:gd name="connsiteY354" fmla="*/ 2276668 h 6858000"/>
              <a:gd name="connsiteX355" fmla="*/ 3547310 w 12192000"/>
              <a:gd name="connsiteY355" fmla="*/ 2181243 h 6858000"/>
              <a:gd name="connsiteX356" fmla="*/ 6093420 w 12192000"/>
              <a:gd name="connsiteY356" fmla="*/ 1450459 h 6858000"/>
              <a:gd name="connsiteX357" fmla="*/ 5358785 w 12192000"/>
              <a:gd name="connsiteY357" fmla="*/ 2185116 h 6858000"/>
              <a:gd name="connsiteX358" fmla="*/ 5358785 w 12192000"/>
              <a:gd name="connsiteY358" fmla="*/ 2272787 h 6858000"/>
              <a:gd name="connsiteX359" fmla="*/ 6093424 w 12192000"/>
              <a:gd name="connsiteY359" fmla="*/ 3007445 h 6858000"/>
              <a:gd name="connsiteX360" fmla="*/ 6824599 w 12192000"/>
              <a:gd name="connsiteY360" fmla="*/ 2276267 h 6858000"/>
              <a:gd name="connsiteX361" fmla="*/ 6824599 w 12192000"/>
              <a:gd name="connsiteY361" fmla="*/ 2181643 h 6858000"/>
              <a:gd name="connsiteX362" fmla="*/ 11008784 w 12192000"/>
              <a:gd name="connsiteY362" fmla="*/ 1450457 h 6858000"/>
              <a:gd name="connsiteX363" fmla="*/ 10274725 w 12192000"/>
              <a:gd name="connsiteY363" fmla="*/ 2184520 h 6858000"/>
              <a:gd name="connsiteX364" fmla="*/ 10274725 w 12192000"/>
              <a:gd name="connsiteY364" fmla="*/ 2273387 h 6858000"/>
              <a:gd name="connsiteX365" fmla="*/ 11008784 w 12192000"/>
              <a:gd name="connsiteY365" fmla="*/ 3007447 h 6858000"/>
              <a:gd name="connsiteX366" fmla="*/ 11740554 w 12192000"/>
              <a:gd name="connsiteY366" fmla="*/ 2275675 h 6858000"/>
              <a:gd name="connsiteX367" fmla="*/ 11740554 w 12192000"/>
              <a:gd name="connsiteY367" fmla="*/ 2182231 h 6858000"/>
              <a:gd name="connsiteX368" fmla="*/ 9370330 w 12192000"/>
              <a:gd name="connsiteY368" fmla="*/ 1450457 h 6858000"/>
              <a:gd name="connsiteX369" fmla="*/ 8636074 w 12192000"/>
              <a:gd name="connsiteY369" fmla="*/ 2184717 h 6858000"/>
              <a:gd name="connsiteX370" fmla="*/ 8636074 w 12192000"/>
              <a:gd name="connsiteY370" fmla="*/ 2273188 h 6858000"/>
              <a:gd name="connsiteX371" fmla="*/ 9370332 w 12192000"/>
              <a:gd name="connsiteY371" fmla="*/ 3007445 h 6858000"/>
              <a:gd name="connsiteX372" fmla="*/ 10101903 w 12192000"/>
              <a:gd name="connsiteY372" fmla="*/ 2275874 h 6858000"/>
              <a:gd name="connsiteX373" fmla="*/ 10101903 w 12192000"/>
              <a:gd name="connsiteY373" fmla="*/ 2182031 h 6858000"/>
              <a:gd name="connsiteX374" fmla="*/ 7731877 w 12192000"/>
              <a:gd name="connsiteY374" fmla="*/ 1450457 h 6858000"/>
              <a:gd name="connsiteX375" fmla="*/ 6997422 w 12192000"/>
              <a:gd name="connsiteY375" fmla="*/ 2184913 h 6858000"/>
              <a:gd name="connsiteX376" fmla="*/ 6997422 w 12192000"/>
              <a:gd name="connsiteY376" fmla="*/ 2272997 h 6858000"/>
              <a:gd name="connsiteX377" fmla="*/ 7731873 w 12192000"/>
              <a:gd name="connsiteY377" fmla="*/ 3007448 h 6858000"/>
              <a:gd name="connsiteX378" fmla="*/ 8463251 w 12192000"/>
              <a:gd name="connsiteY378" fmla="*/ 2276069 h 6858000"/>
              <a:gd name="connsiteX379" fmla="*/ 8463251 w 12192000"/>
              <a:gd name="connsiteY379" fmla="*/ 2181835 h 6858000"/>
              <a:gd name="connsiteX380" fmla="*/ 4455004 w 12192000"/>
              <a:gd name="connsiteY380" fmla="*/ 1450457 h 6858000"/>
              <a:gd name="connsiteX381" fmla="*/ 3720132 w 12192000"/>
              <a:gd name="connsiteY381" fmla="*/ 2185317 h 6858000"/>
              <a:gd name="connsiteX382" fmla="*/ 3720132 w 12192000"/>
              <a:gd name="connsiteY382" fmla="*/ 2272595 h 6858000"/>
              <a:gd name="connsiteX383" fmla="*/ 4454997 w 12192000"/>
              <a:gd name="connsiteY383" fmla="*/ 3007447 h 6858000"/>
              <a:gd name="connsiteX384" fmla="*/ 5185965 w 12192000"/>
              <a:gd name="connsiteY384" fmla="*/ 2276470 h 6858000"/>
              <a:gd name="connsiteX385" fmla="*/ 5185965 w 12192000"/>
              <a:gd name="connsiteY385" fmla="*/ 2181431 h 6858000"/>
              <a:gd name="connsiteX386" fmla="*/ 11740554 w 12192000"/>
              <a:gd name="connsiteY386" fmla="*/ 1319511 h 6858000"/>
              <a:gd name="connsiteX387" fmla="*/ 11913377 w 12192000"/>
              <a:gd name="connsiteY387" fmla="*/ 1319511 h 6858000"/>
              <a:gd name="connsiteX388" fmla="*/ 11913377 w 12192000"/>
              <a:gd name="connsiteY388" fmla="*/ 1492334 h 6858000"/>
              <a:gd name="connsiteX389" fmla="*/ 11740554 w 12192000"/>
              <a:gd name="connsiteY389" fmla="*/ 1492334 h 6858000"/>
              <a:gd name="connsiteX390" fmla="*/ 10101903 w 12192000"/>
              <a:gd name="connsiteY390" fmla="*/ 1319511 h 6858000"/>
              <a:gd name="connsiteX391" fmla="*/ 10274725 w 12192000"/>
              <a:gd name="connsiteY391" fmla="*/ 1319511 h 6858000"/>
              <a:gd name="connsiteX392" fmla="*/ 10274725 w 12192000"/>
              <a:gd name="connsiteY392" fmla="*/ 1492334 h 6858000"/>
              <a:gd name="connsiteX393" fmla="*/ 10101903 w 12192000"/>
              <a:gd name="connsiteY393" fmla="*/ 1492334 h 6858000"/>
              <a:gd name="connsiteX394" fmla="*/ 8463251 w 12192000"/>
              <a:gd name="connsiteY394" fmla="*/ 1319511 h 6858000"/>
              <a:gd name="connsiteX395" fmla="*/ 8636074 w 12192000"/>
              <a:gd name="connsiteY395" fmla="*/ 1319511 h 6858000"/>
              <a:gd name="connsiteX396" fmla="*/ 8636074 w 12192000"/>
              <a:gd name="connsiteY396" fmla="*/ 1492334 h 6858000"/>
              <a:gd name="connsiteX397" fmla="*/ 8463251 w 12192000"/>
              <a:gd name="connsiteY397" fmla="*/ 1492334 h 6858000"/>
              <a:gd name="connsiteX398" fmla="*/ 6824599 w 12192000"/>
              <a:gd name="connsiteY398" fmla="*/ 1319511 h 6858000"/>
              <a:gd name="connsiteX399" fmla="*/ 6997422 w 12192000"/>
              <a:gd name="connsiteY399" fmla="*/ 1319511 h 6858000"/>
              <a:gd name="connsiteX400" fmla="*/ 6997422 w 12192000"/>
              <a:gd name="connsiteY400" fmla="*/ 1492334 h 6858000"/>
              <a:gd name="connsiteX401" fmla="*/ 6824599 w 12192000"/>
              <a:gd name="connsiteY401" fmla="*/ 1492334 h 6858000"/>
              <a:gd name="connsiteX402" fmla="*/ 5185950 w 12192000"/>
              <a:gd name="connsiteY402" fmla="*/ 1319511 h 6858000"/>
              <a:gd name="connsiteX403" fmla="*/ 5358775 w 12192000"/>
              <a:gd name="connsiteY403" fmla="*/ 1319511 h 6858000"/>
              <a:gd name="connsiteX404" fmla="*/ 5358775 w 12192000"/>
              <a:gd name="connsiteY404" fmla="*/ 1492334 h 6858000"/>
              <a:gd name="connsiteX405" fmla="*/ 5185950 w 12192000"/>
              <a:gd name="connsiteY405" fmla="*/ 1492334 h 6858000"/>
              <a:gd name="connsiteX406" fmla="*/ 3547299 w 12192000"/>
              <a:gd name="connsiteY406" fmla="*/ 1319511 h 6858000"/>
              <a:gd name="connsiteX407" fmla="*/ 3720121 w 12192000"/>
              <a:gd name="connsiteY407" fmla="*/ 1319511 h 6858000"/>
              <a:gd name="connsiteX408" fmla="*/ 3720121 w 12192000"/>
              <a:gd name="connsiteY408" fmla="*/ 1492334 h 6858000"/>
              <a:gd name="connsiteX409" fmla="*/ 3547299 w 12192000"/>
              <a:gd name="connsiteY409" fmla="*/ 1492334 h 6858000"/>
              <a:gd name="connsiteX410" fmla="*/ 1908651 w 12192000"/>
              <a:gd name="connsiteY410" fmla="*/ 1319511 h 6858000"/>
              <a:gd name="connsiteX411" fmla="*/ 2081474 w 12192000"/>
              <a:gd name="connsiteY411" fmla="*/ 1319511 h 6858000"/>
              <a:gd name="connsiteX412" fmla="*/ 2081474 w 12192000"/>
              <a:gd name="connsiteY412" fmla="*/ 1492334 h 6858000"/>
              <a:gd name="connsiteX413" fmla="*/ 1908651 w 12192000"/>
              <a:gd name="connsiteY413" fmla="*/ 1492334 h 6858000"/>
              <a:gd name="connsiteX414" fmla="*/ 269999 w 12192000"/>
              <a:gd name="connsiteY414" fmla="*/ 1319511 h 6858000"/>
              <a:gd name="connsiteX415" fmla="*/ 442822 w 12192000"/>
              <a:gd name="connsiteY415" fmla="*/ 1319511 h 6858000"/>
              <a:gd name="connsiteX416" fmla="*/ 442822 w 12192000"/>
              <a:gd name="connsiteY416" fmla="*/ 1492334 h 6858000"/>
              <a:gd name="connsiteX417" fmla="*/ 269999 w 12192000"/>
              <a:gd name="connsiteY417" fmla="*/ 1492334 h 6858000"/>
              <a:gd name="connsiteX418" fmla="*/ 6867736 w 12192000"/>
              <a:gd name="connsiteY418" fmla="*/ 676139 h 6858000"/>
              <a:gd name="connsiteX419" fmla="*/ 6134153 w 12192000"/>
              <a:gd name="connsiteY419" fmla="*/ 1409725 h 6858000"/>
              <a:gd name="connsiteX420" fmla="*/ 6861854 w 12192000"/>
              <a:gd name="connsiteY420" fmla="*/ 2137428 h 6858000"/>
              <a:gd name="connsiteX421" fmla="*/ 6963440 w 12192000"/>
              <a:gd name="connsiteY421" fmla="*/ 2137428 h 6858000"/>
              <a:gd name="connsiteX422" fmla="*/ 7691142 w 12192000"/>
              <a:gd name="connsiteY422" fmla="*/ 1409724 h 6858000"/>
              <a:gd name="connsiteX423" fmla="*/ 6957561 w 12192000"/>
              <a:gd name="connsiteY423" fmla="*/ 676139 h 6858000"/>
              <a:gd name="connsiteX424" fmla="*/ 5229309 w 12192000"/>
              <a:gd name="connsiteY424" fmla="*/ 676139 h 6858000"/>
              <a:gd name="connsiteX425" fmla="*/ 4495740 w 12192000"/>
              <a:gd name="connsiteY425" fmla="*/ 1409724 h 6858000"/>
              <a:gd name="connsiteX426" fmla="*/ 5223429 w 12192000"/>
              <a:gd name="connsiteY426" fmla="*/ 2137429 h 6858000"/>
              <a:gd name="connsiteX427" fmla="*/ 5325001 w 12192000"/>
              <a:gd name="connsiteY427" fmla="*/ 2137429 h 6858000"/>
              <a:gd name="connsiteX428" fmla="*/ 6052685 w 12192000"/>
              <a:gd name="connsiteY428" fmla="*/ 1409725 h 6858000"/>
              <a:gd name="connsiteX429" fmla="*/ 5319125 w 12192000"/>
              <a:gd name="connsiteY429" fmla="*/ 676139 h 6858000"/>
              <a:gd name="connsiteX430" fmla="*/ 3590849 w 12192000"/>
              <a:gd name="connsiteY430" fmla="*/ 676139 h 6858000"/>
              <a:gd name="connsiteX431" fmla="*/ 2857284 w 12192000"/>
              <a:gd name="connsiteY431" fmla="*/ 1409727 h 6858000"/>
              <a:gd name="connsiteX432" fmla="*/ 3584964 w 12192000"/>
              <a:gd name="connsiteY432" fmla="*/ 2137429 h 6858000"/>
              <a:gd name="connsiteX433" fmla="*/ 3686549 w 12192000"/>
              <a:gd name="connsiteY433" fmla="*/ 2137429 h 6858000"/>
              <a:gd name="connsiteX434" fmla="*/ 4414265 w 12192000"/>
              <a:gd name="connsiteY434" fmla="*/ 1409724 h 6858000"/>
              <a:gd name="connsiteX435" fmla="*/ 3680672 w 12192000"/>
              <a:gd name="connsiteY435" fmla="*/ 676139 h 6858000"/>
              <a:gd name="connsiteX436" fmla="*/ 1952425 w 12192000"/>
              <a:gd name="connsiteY436" fmla="*/ 676139 h 6858000"/>
              <a:gd name="connsiteX437" fmla="*/ 1218836 w 12192000"/>
              <a:gd name="connsiteY437" fmla="*/ 1409728 h 6858000"/>
              <a:gd name="connsiteX438" fmla="*/ 1946542 w 12192000"/>
              <a:gd name="connsiteY438" fmla="*/ 2137429 h 6858000"/>
              <a:gd name="connsiteX439" fmla="*/ 2048130 w 12192000"/>
              <a:gd name="connsiteY439" fmla="*/ 2137429 h 6858000"/>
              <a:gd name="connsiteX440" fmla="*/ 2775813 w 12192000"/>
              <a:gd name="connsiteY440" fmla="*/ 1409727 h 6858000"/>
              <a:gd name="connsiteX441" fmla="*/ 2042245 w 12192000"/>
              <a:gd name="connsiteY441" fmla="*/ 676139 h 6858000"/>
              <a:gd name="connsiteX442" fmla="*/ 10144648 w 12192000"/>
              <a:gd name="connsiteY442" fmla="*/ 676138 h 6858000"/>
              <a:gd name="connsiteX443" fmla="*/ 9411064 w 12192000"/>
              <a:gd name="connsiteY443" fmla="*/ 1409725 h 6858000"/>
              <a:gd name="connsiteX444" fmla="*/ 10138764 w 12192000"/>
              <a:gd name="connsiteY444" fmla="*/ 2137428 h 6858000"/>
              <a:gd name="connsiteX445" fmla="*/ 10240351 w 12192000"/>
              <a:gd name="connsiteY445" fmla="*/ 2137428 h 6858000"/>
              <a:gd name="connsiteX446" fmla="*/ 10968050 w 12192000"/>
              <a:gd name="connsiteY446" fmla="*/ 1409725 h 6858000"/>
              <a:gd name="connsiteX447" fmla="*/ 10234466 w 12192000"/>
              <a:gd name="connsiteY447" fmla="*/ 676138 h 6858000"/>
              <a:gd name="connsiteX448" fmla="*/ 8506193 w 12192000"/>
              <a:gd name="connsiteY448" fmla="*/ 676138 h 6858000"/>
              <a:gd name="connsiteX449" fmla="*/ 7772612 w 12192000"/>
              <a:gd name="connsiteY449" fmla="*/ 1409722 h 6858000"/>
              <a:gd name="connsiteX450" fmla="*/ 8500314 w 12192000"/>
              <a:gd name="connsiteY450" fmla="*/ 2137428 h 6858000"/>
              <a:gd name="connsiteX451" fmla="*/ 8601893 w 12192000"/>
              <a:gd name="connsiteY451" fmla="*/ 2137428 h 6858000"/>
              <a:gd name="connsiteX452" fmla="*/ 9329595 w 12192000"/>
              <a:gd name="connsiteY452" fmla="*/ 1409724 h 6858000"/>
              <a:gd name="connsiteX453" fmla="*/ 8596014 w 12192000"/>
              <a:gd name="connsiteY453" fmla="*/ 676138 h 6858000"/>
              <a:gd name="connsiteX454" fmla="*/ 9282577 w 12192000"/>
              <a:gd name="connsiteY454" fmla="*/ 503317 h 6858000"/>
              <a:gd name="connsiteX455" fmla="*/ 9455400 w 12192000"/>
              <a:gd name="connsiteY455" fmla="*/ 503317 h 6858000"/>
              <a:gd name="connsiteX456" fmla="*/ 9455400 w 12192000"/>
              <a:gd name="connsiteY456" fmla="*/ 676138 h 6858000"/>
              <a:gd name="connsiteX457" fmla="*/ 9282577 w 12192000"/>
              <a:gd name="connsiteY457" fmla="*/ 676138 h 6858000"/>
              <a:gd name="connsiteX458" fmla="*/ 7643925 w 12192000"/>
              <a:gd name="connsiteY458" fmla="*/ 503317 h 6858000"/>
              <a:gd name="connsiteX459" fmla="*/ 7816748 w 12192000"/>
              <a:gd name="connsiteY459" fmla="*/ 503317 h 6858000"/>
              <a:gd name="connsiteX460" fmla="*/ 7816748 w 12192000"/>
              <a:gd name="connsiteY460" fmla="*/ 676138 h 6858000"/>
              <a:gd name="connsiteX461" fmla="*/ 7643925 w 12192000"/>
              <a:gd name="connsiteY461" fmla="*/ 676138 h 6858000"/>
              <a:gd name="connsiteX462" fmla="*/ 6005276 w 12192000"/>
              <a:gd name="connsiteY462" fmla="*/ 503317 h 6858000"/>
              <a:gd name="connsiteX463" fmla="*/ 6178096 w 12192000"/>
              <a:gd name="connsiteY463" fmla="*/ 503317 h 6858000"/>
              <a:gd name="connsiteX464" fmla="*/ 6178096 w 12192000"/>
              <a:gd name="connsiteY464" fmla="*/ 676139 h 6858000"/>
              <a:gd name="connsiteX465" fmla="*/ 6005276 w 12192000"/>
              <a:gd name="connsiteY465" fmla="*/ 676139 h 6858000"/>
              <a:gd name="connsiteX466" fmla="*/ 4366642 w 12192000"/>
              <a:gd name="connsiteY466" fmla="*/ 503317 h 6858000"/>
              <a:gd name="connsiteX467" fmla="*/ 4539471 w 12192000"/>
              <a:gd name="connsiteY467" fmla="*/ 503317 h 6858000"/>
              <a:gd name="connsiteX468" fmla="*/ 4539471 w 12192000"/>
              <a:gd name="connsiteY468" fmla="*/ 676139 h 6858000"/>
              <a:gd name="connsiteX469" fmla="*/ 4366642 w 12192000"/>
              <a:gd name="connsiteY469" fmla="*/ 676139 h 6858000"/>
              <a:gd name="connsiteX470" fmla="*/ 2728006 w 12192000"/>
              <a:gd name="connsiteY470" fmla="*/ 503317 h 6858000"/>
              <a:gd name="connsiteX471" fmla="*/ 2900827 w 12192000"/>
              <a:gd name="connsiteY471" fmla="*/ 503317 h 6858000"/>
              <a:gd name="connsiteX472" fmla="*/ 2900827 w 12192000"/>
              <a:gd name="connsiteY472" fmla="*/ 676139 h 6858000"/>
              <a:gd name="connsiteX473" fmla="*/ 2728006 w 12192000"/>
              <a:gd name="connsiteY473" fmla="*/ 676139 h 6858000"/>
              <a:gd name="connsiteX474" fmla="*/ 1089356 w 12192000"/>
              <a:gd name="connsiteY474" fmla="*/ 503317 h 6858000"/>
              <a:gd name="connsiteX475" fmla="*/ 1262180 w 12192000"/>
              <a:gd name="connsiteY475" fmla="*/ 503317 h 6858000"/>
              <a:gd name="connsiteX476" fmla="*/ 1262180 w 12192000"/>
              <a:gd name="connsiteY476" fmla="*/ 676139 h 6858000"/>
              <a:gd name="connsiteX477" fmla="*/ 1089356 w 12192000"/>
              <a:gd name="connsiteY477" fmla="*/ 676139 h 6858000"/>
              <a:gd name="connsiteX478" fmla="*/ 10921228 w 12192000"/>
              <a:gd name="connsiteY478" fmla="*/ 503315 h 6858000"/>
              <a:gd name="connsiteX479" fmla="*/ 11094051 w 12192000"/>
              <a:gd name="connsiteY479" fmla="*/ 503315 h 6858000"/>
              <a:gd name="connsiteX480" fmla="*/ 11094051 w 12192000"/>
              <a:gd name="connsiteY480" fmla="*/ 676138 h 6858000"/>
              <a:gd name="connsiteX481" fmla="*/ 10921228 w 12192000"/>
              <a:gd name="connsiteY481" fmla="*/ 676138 h 6858000"/>
              <a:gd name="connsiteX482" fmla="*/ 908640 w 12192000"/>
              <a:gd name="connsiteY482" fmla="*/ 0 h 6858000"/>
              <a:gd name="connsiteX483" fmla="*/ 990112 w 12192000"/>
              <a:gd name="connsiteY483" fmla="*/ 0 h 6858000"/>
              <a:gd name="connsiteX484" fmla="*/ 442858 w 12192000"/>
              <a:gd name="connsiteY484" fmla="*/ 547252 h 6858000"/>
              <a:gd name="connsiteX485" fmla="*/ 442858 w 12192000"/>
              <a:gd name="connsiteY485" fmla="*/ 633743 h 6858000"/>
              <a:gd name="connsiteX486" fmla="*/ 1178101 w 12192000"/>
              <a:gd name="connsiteY486" fmla="*/ 1368995 h 6858000"/>
              <a:gd name="connsiteX487" fmla="*/ 1908688 w 12192000"/>
              <a:gd name="connsiteY487" fmla="*/ 638408 h 6858000"/>
              <a:gd name="connsiteX488" fmla="*/ 1908688 w 12192000"/>
              <a:gd name="connsiteY488" fmla="*/ 542586 h 6858000"/>
              <a:gd name="connsiteX489" fmla="*/ 1366097 w 12192000"/>
              <a:gd name="connsiteY489" fmla="*/ 0 h 6858000"/>
              <a:gd name="connsiteX490" fmla="*/ 1447563 w 12192000"/>
              <a:gd name="connsiteY490" fmla="*/ 0 h 6858000"/>
              <a:gd name="connsiteX491" fmla="*/ 1950888 w 12192000"/>
              <a:gd name="connsiteY491" fmla="*/ 503317 h 6858000"/>
              <a:gd name="connsiteX492" fmla="*/ 2043784 w 12192000"/>
              <a:gd name="connsiteY492" fmla="*/ 503317 h 6858000"/>
              <a:gd name="connsiteX493" fmla="*/ 2547089 w 12192000"/>
              <a:gd name="connsiteY493" fmla="*/ 0 h 6858000"/>
              <a:gd name="connsiteX494" fmla="*/ 2628562 w 12192000"/>
              <a:gd name="connsiteY494" fmla="*/ 0 h 6858000"/>
              <a:gd name="connsiteX495" fmla="*/ 2081516 w 12192000"/>
              <a:gd name="connsiteY495" fmla="*/ 547055 h 6858000"/>
              <a:gd name="connsiteX496" fmla="*/ 2081516 w 12192000"/>
              <a:gd name="connsiteY496" fmla="*/ 633940 h 6858000"/>
              <a:gd name="connsiteX497" fmla="*/ 2816549 w 12192000"/>
              <a:gd name="connsiteY497" fmla="*/ 1368993 h 6858000"/>
              <a:gd name="connsiteX498" fmla="*/ 3547312 w 12192000"/>
              <a:gd name="connsiteY498" fmla="*/ 638208 h 6858000"/>
              <a:gd name="connsiteX499" fmla="*/ 3547312 w 12192000"/>
              <a:gd name="connsiteY499" fmla="*/ 542779 h 6858000"/>
              <a:gd name="connsiteX500" fmla="*/ 3004547 w 12192000"/>
              <a:gd name="connsiteY500" fmla="*/ 0 h 6858000"/>
              <a:gd name="connsiteX501" fmla="*/ 3086016 w 12192000"/>
              <a:gd name="connsiteY501" fmla="*/ 0 h 6858000"/>
              <a:gd name="connsiteX502" fmla="*/ 3589315 w 12192000"/>
              <a:gd name="connsiteY502" fmla="*/ 503317 h 6858000"/>
              <a:gd name="connsiteX503" fmla="*/ 3682203 w 12192000"/>
              <a:gd name="connsiteY503" fmla="*/ 503317 h 6858000"/>
              <a:gd name="connsiteX504" fmla="*/ 4185519 w 12192000"/>
              <a:gd name="connsiteY504" fmla="*/ 0 h 6858000"/>
              <a:gd name="connsiteX505" fmla="*/ 4266995 w 12192000"/>
              <a:gd name="connsiteY505" fmla="*/ 0 h 6858000"/>
              <a:gd name="connsiteX506" fmla="*/ 3720132 w 12192000"/>
              <a:gd name="connsiteY506" fmla="*/ 546854 h 6858000"/>
              <a:gd name="connsiteX507" fmla="*/ 3720132 w 12192000"/>
              <a:gd name="connsiteY507" fmla="*/ 634135 h 6858000"/>
              <a:gd name="connsiteX508" fmla="*/ 4455002 w 12192000"/>
              <a:gd name="connsiteY508" fmla="*/ 1368990 h 6858000"/>
              <a:gd name="connsiteX509" fmla="*/ 5185966 w 12192000"/>
              <a:gd name="connsiteY509" fmla="*/ 638007 h 6858000"/>
              <a:gd name="connsiteX510" fmla="*/ 5185966 w 12192000"/>
              <a:gd name="connsiteY510" fmla="*/ 542984 h 6858000"/>
              <a:gd name="connsiteX511" fmla="*/ 4642992 w 12192000"/>
              <a:gd name="connsiteY511" fmla="*/ 0 h 6858000"/>
              <a:gd name="connsiteX512" fmla="*/ 4724451 w 12192000"/>
              <a:gd name="connsiteY512" fmla="*/ 0 h 6858000"/>
              <a:gd name="connsiteX513" fmla="*/ 5227769 w 12192000"/>
              <a:gd name="connsiteY513" fmla="*/ 503317 h 6858000"/>
              <a:gd name="connsiteX514" fmla="*/ 5320660 w 12192000"/>
              <a:gd name="connsiteY514" fmla="*/ 503317 h 6858000"/>
              <a:gd name="connsiteX515" fmla="*/ 5823964 w 12192000"/>
              <a:gd name="connsiteY515" fmla="*/ 0 h 6858000"/>
              <a:gd name="connsiteX516" fmla="*/ 5905430 w 12192000"/>
              <a:gd name="connsiteY516" fmla="*/ 0 h 6858000"/>
              <a:gd name="connsiteX517" fmla="*/ 5358787 w 12192000"/>
              <a:gd name="connsiteY517" fmla="*/ 546658 h 6858000"/>
              <a:gd name="connsiteX518" fmla="*/ 5358787 w 12192000"/>
              <a:gd name="connsiteY518" fmla="*/ 634336 h 6858000"/>
              <a:gd name="connsiteX519" fmla="*/ 6093420 w 12192000"/>
              <a:gd name="connsiteY519" fmla="*/ 1368992 h 6858000"/>
              <a:gd name="connsiteX520" fmla="*/ 6824599 w 12192000"/>
              <a:gd name="connsiteY520" fmla="*/ 637807 h 6858000"/>
              <a:gd name="connsiteX521" fmla="*/ 6824599 w 12192000"/>
              <a:gd name="connsiteY521" fmla="*/ 543179 h 6858000"/>
              <a:gd name="connsiteX522" fmla="*/ 6281420 w 12192000"/>
              <a:gd name="connsiteY522" fmla="*/ 0 h 6858000"/>
              <a:gd name="connsiteX523" fmla="*/ 6362891 w 12192000"/>
              <a:gd name="connsiteY523" fmla="*/ 0 h 6858000"/>
              <a:gd name="connsiteX524" fmla="*/ 6866209 w 12192000"/>
              <a:gd name="connsiteY524" fmla="*/ 503317 h 6858000"/>
              <a:gd name="connsiteX525" fmla="*/ 6959091 w 12192000"/>
              <a:gd name="connsiteY525" fmla="*/ 503317 h 6858000"/>
              <a:gd name="connsiteX526" fmla="*/ 7462407 w 12192000"/>
              <a:gd name="connsiteY526" fmla="*/ 0 h 6858000"/>
              <a:gd name="connsiteX527" fmla="*/ 7543877 w 12192000"/>
              <a:gd name="connsiteY527" fmla="*/ 0 h 6858000"/>
              <a:gd name="connsiteX528" fmla="*/ 6997422 w 12192000"/>
              <a:gd name="connsiteY528" fmla="*/ 546453 h 6858000"/>
              <a:gd name="connsiteX529" fmla="*/ 6997422 w 12192000"/>
              <a:gd name="connsiteY529" fmla="*/ 634529 h 6858000"/>
              <a:gd name="connsiteX530" fmla="*/ 7731877 w 12192000"/>
              <a:gd name="connsiteY530" fmla="*/ 1368988 h 6858000"/>
              <a:gd name="connsiteX531" fmla="*/ 8463251 w 12192000"/>
              <a:gd name="connsiteY531" fmla="*/ 637611 h 6858000"/>
              <a:gd name="connsiteX532" fmla="*/ 8463251 w 12192000"/>
              <a:gd name="connsiteY532" fmla="*/ 543377 h 6858000"/>
              <a:gd name="connsiteX533" fmla="*/ 7919874 w 12192000"/>
              <a:gd name="connsiteY533" fmla="*/ 0 h 6858000"/>
              <a:gd name="connsiteX534" fmla="*/ 8001342 w 12192000"/>
              <a:gd name="connsiteY534" fmla="*/ 0 h 6858000"/>
              <a:gd name="connsiteX535" fmla="*/ 8504658 w 12192000"/>
              <a:gd name="connsiteY535" fmla="*/ 503317 h 6858000"/>
              <a:gd name="connsiteX536" fmla="*/ 8597545 w 12192000"/>
              <a:gd name="connsiteY536" fmla="*/ 503317 h 6858000"/>
              <a:gd name="connsiteX537" fmla="*/ 9100862 w 12192000"/>
              <a:gd name="connsiteY537" fmla="*/ 0 h 6858000"/>
              <a:gd name="connsiteX538" fmla="*/ 9182332 w 12192000"/>
              <a:gd name="connsiteY538" fmla="*/ 0 h 6858000"/>
              <a:gd name="connsiteX539" fmla="*/ 8636074 w 12192000"/>
              <a:gd name="connsiteY539" fmla="*/ 546258 h 6858000"/>
              <a:gd name="connsiteX540" fmla="*/ 8636074 w 12192000"/>
              <a:gd name="connsiteY540" fmla="*/ 634731 h 6858000"/>
              <a:gd name="connsiteX541" fmla="*/ 9370328 w 12192000"/>
              <a:gd name="connsiteY541" fmla="*/ 1368992 h 6858000"/>
              <a:gd name="connsiteX542" fmla="*/ 10101903 w 12192000"/>
              <a:gd name="connsiteY542" fmla="*/ 637414 h 6858000"/>
              <a:gd name="connsiteX543" fmla="*/ 10101903 w 12192000"/>
              <a:gd name="connsiteY543" fmla="*/ 543575 h 6858000"/>
              <a:gd name="connsiteX544" fmla="*/ 9558327 w 12192000"/>
              <a:gd name="connsiteY544" fmla="*/ 0 h 6858000"/>
              <a:gd name="connsiteX545" fmla="*/ 9639797 w 12192000"/>
              <a:gd name="connsiteY545" fmla="*/ 0 h 6858000"/>
              <a:gd name="connsiteX546" fmla="*/ 10143113 w 12192000"/>
              <a:gd name="connsiteY546" fmla="*/ 503315 h 6858000"/>
              <a:gd name="connsiteX547" fmla="*/ 10235999 w 12192000"/>
              <a:gd name="connsiteY547" fmla="*/ 503315 h 6858000"/>
              <a:gd name="connsiteX548" fmla="*/ 10739316 w 12192000"/>
              <a:gd name="connsiteY548" fmla="*/ 0 h 6858000"/>
              <a:gd name="connsiteX549" fmla="*/ 10820787 w 12192000"/>
              <a:gd name="connsiteY549" fmla="*/ 0 h 6858000"/>
              <a:gd name="connsiteX550" fmla="*/ 10274725 w 12192000"/>
              <a:gd name="connsiteY550" fmla="*/ 546060 h 6858000"/>
              <a:gd name="connsiteX551" fmla="*/ 10274725 w 12192000"/>
              <a:gd name="connsiteY551" fmla="*/ 634929 h 6858000"/>
              <a:gd name="connsiteX552" fmla="*/ 11008785 w 12192000"/>
              <a:gd name="connsiteY552" fmla="*/ 1368992 h 6858000"/>
              <a:gd name="connsiteX553" fmla="*/ 11740554 w 12192000"/>
              <a:gd name="connsiteY553" fmla="*/ 637218 h 6858000"/>
              <a:gd name="connsiteX554" fmla="*/ 11740554 w 12192000"/>
              <a:gd name="connsiteY554" fmla="*/ 543765 h 6858000"/>
              <a:gd name="connsiteX555" fmla="*/ 11196788 w 12192000"/>
              <a:gd name="connsiteY555" fmla="*/ 0 h 6858000"/>
              <a:gd name="connsiteX556" fmla="*/ 11278258 w 12192000"/>
              <a:gd name="connsiteY556" fmla="*/ 0 h 6858000"/>
              <a:gd name="connsiteX557" fmla="*/ 11781575 w 12192000"/>
              <a:gd name="connsiteY557" fmla="*/ 503315 h 6858000"/>
              <a:gd name="connsiteX558" fmla="*/ 11874457 w 12192000"/>
              <a:gd name="connsiteY558" fmla="*/ 503315 h 6858000"/>
              <a:gd name="connsiteX559" fmla="*/ 12192000 w 12192000"/>
              <a:gd name="connsiteY559" fmla="*/ 185773 h 6858000"/>
              <a:gd name="connsiteX560" fmla="*/ 12192000 w 12192000"/>
              <a:gd name="connsiteY560" fmla="*/ 267240 h 6858000"/>
              <a:gd name="connsiteX561" fmla="*/ 11913377 w 12192000"/>
              <a:gd name="connsiteY561" fmla="*/ 545862 h 6858000"/>
              <a:gd name="connsiteX562" fmla="*/ 11913377 w 12192000"/>
              <a:gd name="connsiteY562" fmla="*/ 635117 h 6858000"/>
              <a:gd name="connsiteX563" fmla="*/ 12192000 w 12192000"/>
              <a:gd name="connsiteY563" fmla="*/ 913742 h 6858000"/>
              <a:gd name="connsiteX564" fmla="*/ 12192000 w 12192000"/>
              <a:gd name="connsiteY564" fmla="*/ 995212 h 6858000"/>
              <a:gd name="connsiteX565" fmla="*/ 11872927 w 12192000"/>
              <a:gd name="connsiteY565" fmla="*/ 676138 h 6858000"/>
              <a:gd name="connsiteX566" fmla="*/ 11783102 w 12192000"/>
              <a:gd name="connsiteY566" fmla="*/ 676138 h 6858000"/>
              <a:gd name="connsiteX567" fmla="*/ 11049519 w 12192000"/>
              <a:gd name="connsiteY567" fmla="*/ 1409724 h 6858000"/>
              <a:gd name="connsiteX568" fmla="*/ 11777219 w 12192000"/>
              <a:gd name="connsiteY568" fmla="*/ 2137428 h 6858000"/>
              <a:gd name="connsiteX569" fmla="*/ 11878803 w 12192000"/>
              <a:gd name="connsiteY569" fmla="*/ 2137428 h 6858000"/>
              <a:gd name="connsiteX570" fmla="*/ 12192000 w 12192000"/>
              <a:gd name="connsiteY570" fmla="*/ 1824230 h 6858000"/>
              <a:gd name="connsiteX571" fmla="*/ 12192000 w 12192000"/>
              <a:gd name="connsiteY571" fmla="*/ 1905702 h 6858000"/>
              <a:gd name="connsiteX572" fmla="*/ 11913377 w 12192000"/>
              <a:gd name="connsiteY572" fmla="*/ 2184326 h 6858000"/>
              <a:gd name="connsiteX573" fmla="*/ 11913377 w 12192000"/>
              <a:gd name="connsiteY573" fmla="*/ 2273584 h 6858000"/>
              <a:gd name="connsiteX574" fmla="*/ 12192000 w 12192000"/>
              <a:gd name="connsiteY574" fmla="*/ 2552207 h 6858000"/>
              <a:gd name="connsiteX575" fmla="*/ 12192000 w 12192000"/>
              <a:gd name="connsiteY575" fmla="*/ 2633678 h 6858000"/>
              <a:gd name="connsiteX576" fmla="*/ 11868573 w 12192000"/>
              <a:gd name="connsiteY576" fmla="*/ 2310250 h 6858000"/>
              <a:gd name="connsiteX577" fmla="*/ 11787452 w 12192000"/>
              <a:gd name="connsiteY577" fmla="*/ 2310250 h 6858000"/>
              <a:gd name="connsiteX578" fmla="*/ 11049520 w 12192000"/>
              <a:gd name="connsiteY578" fmla="*/ 3048182 h 6858000"/>
              <a:gd name="connsiteX579" fmla="*/ 11780755 w 12192000"/>
              <a:gd name="connsiteY579" fmla="*/ 3779399 h 6858000"/>
              <a:gd name="connsiteX580" fmla="*/ 11875268 w 12192000"/>
              <a:gd name="connsiteY580" fmla="*/ 3779399 h 6858000"/>
              <a:gd name="connsiteX581" fmla="*/ 12192000 w 12192000"/>
              <a:gd name="connsiteY581" fmla="*/ 3462675 h 6858000"/>
              <a:gd name="connsiteX582" fmla="*/ 12192000 w 12192000"/>
              <a:gd name="connsiteY582" fmla="*/ 3544143 h 6858000"/>
              <a:gd name="connsiteX583" fmla="*/ 11913377 w 12192000"/>
              <a:gd name="connsiteY583" fmla="*/ 3822759 h 6858000"/>
              <a:gd name="connsiteX584" fmla="*/ 11913377 w 12192000"/>
              <a:gd name="connsiteY584" fmla="*/ 3912020 h 6858000"/>
              <a:gd name="connsiteX585" fmla="*/ 12192000 w 12192000"/>
              <a:gd name="connsiteY585" fmla="*/ 4190643 h 6858000"/>
              <a:gd name="connsiteX586" fmla="*/ 12192000 w 12192000"/>
              <a:gd name="connsiteY586" fmla="*/ 4272109 h 6858000"/>
              <a:gd name="connsiteX587" fmla="*/ 11872112 w 12192000"/>
              <a:gd name="connsiteY587" fmla="*/ 3952222 h 6858000"/>
              <a:gd name="connsiteX588" fmla="*/ 11783914 w 12192000"/>
              <a:gd name="connsiteY588" fmla="*/ 3952222 h 6858000"/>
              <a:gd name="connsiteX589" fmla="*/ 11049520 w 12192000"/>
              <a:gd name="connsiteY589" fmla="*/ 4686614 h 6858000"/>
              <a:gd name="connsiteX590" fmla="*/ 11781473 w 12192000"/>
              <a:gd name="connsiteY590" fmla="*/ 5418567 h 6858000"/>
              <a:gd name="connsiteX591" fmla="*/ 11874549 w 12192000"/>
              <a:gd name="connsiteY591" fmla="*/ 5418567 h 6858000"/>
              <a:gd name="connsiteX592" fmla="*/ 12192000 w 12192000"/>
              <a:gd name="connsiteY592" fmla="*/ 5101116 h 6858000"/>
              <a:gd name="connsiteX593" fmla="*/ 12192000 w 12192000"/>
              <a:gd name="connsiteY593" fmla="*/ 5182587 h 6858000"/>
              <a:gd name="connsiteX594" fmla="*/ 11913377 w 12192000"/>
              <a:gd name="connsiteY594" fmla="*/ 5461209 h 6858000"/>
              <a:gd name="connsiteX595" fmla="*/ 11913377 w 12192000"/>
              <a:gd name="connsiteY595" fmla="*/ 5550471 h 6858000"/>
              <a:gd name="connsiteX596" fmla="*/ 12192000 w 12192000"/>
              <a:gd name="connsiteY596" fmla="*/ 5829094 h 6858000"/>
              <a:gd name="connsiteX597" fmla="*/ 12192000 w 12192000"/>
              <a:gd name="connsiteY597" fmla="*/ 5910567 h 6858000"/>
              <a:gd name="connsiteX598" fmla="*/ 11872823 w 12192000"/>
              <a:gd name="connsiteY598" fmla="*/ 5591390 h 6858000"/>
              <a:gd name="connsiteX599" fmla="*/ 11783197 w 12192000"/>
              <a:gd name="connsiteY599" fmla="*/ 5591390 h 6858000"/>
              <a:gd name="connsiteX600" fmla="*/ 11049516 w 12192000"/>
              <a:gd name="connsiteY600" fmla="*/ 6325071 h 6858000"/>
              <a:gd name="connsiteX601" fmla="*/ 11582446 w 12192000"/>
              <a:gd name="connsiteY601" fmla="*/ 6858000 h 6858000"/>
              <a:gd name="connsiteX602" fmla="*/ 11500974 w 12192000"/>
              <a:gd name="connsiteY602" fmla="*/ 6858000 h 6858000"/>
              <a:gd name="connsiteX603" fmla="*/ 11008781 w 12192000"/>
              <a:gd name="connsiteY603" fmla="*/ 6365806 h 6858000"/>
              <a:gd name="connsiteX604" fmla="*/ 10516586 w 12192000"/>
              <a:gd name="connsiteY604" fmla="*/ 6858000 h 6858000"/>
              <a:gd name="connsiteX605" fmla="*/ 10435116 w 12192000"/>
              <a:gd name="connsiteY605" fmla="*/ 6858000 h 6858000"/>
              <a:gd name="connsiteX606" fmla="*/ 10968045 w 12192000"/>
              <a:gd name="connsiteY606" fmla="*/ 6325071 h 6858000"/>
              <a:gd name="connsiteX607" fmla="*/ 10234364 w 12192000"/>
              <a:gd name="connsiteY607" fmla="*/ 5591390 h 6858000"/>
              <a:gd name="connsiteX608" fmla="*/ 10144745 w 12192000"/>
              <a:gd name="connsiteY608" fmla="*/ 5591390 h 6858000"/>
              <a:gd name="connsiteX609" fmla="*/ 9411065 w 12192000"/>
              <a:gd name="connsiteY609" fmla="*/ 6325069 h 6858000"/>
              <a:gd name="connsiteX610" fmla="*/ 9943996 w 12192000"/>
              <a:gd name="connsiteY610" fmla="*/ 6858000 h 6858000"/>
              <a:gd name="connsiteX611" fmla="*/ 9862523 w 12192000"/>
              <a:gd name="connsiteY611" fmla="*/ 6858000 h 6858000"/>
              <a:gd name="connsiteX612" fmla="*/ 9370328 w 12192000"/>
              <a:gd name="connsiteY612" fmla="*/ 6365806 h 6858000"/>
              <a:gd name="connsiteX613" fmla="*/ 8878134 w 12192000"/>
              <a:gd name="connsiteY613" fmla="*/ 6858000 h 6858000"/>
              <a:gd name="connsiteX614" fmla="*/ 8796667 w 12192000"/>
              <a:gd name="connsiteY614" fmla="*/ 6858000 h 6858000"/>
              <a:gd name="connsiteX615" fmla="*/ 9329595 w 12192000"/>
              <a:gd name="connsiteY615" fmla="*/ 6325072 h 6858000"/>
              <a:gd name="connsiteX616" fmla="*/ 8595914 w 12192000"/>
              <a:gd name="connsiteY616" fmla="*/ 5591390 h 6858000"/>
              <a:gd name="connsiteX617" fmla="*/ 8506293 w 12192000"/>
              <a:gd name="connsiteY617" fmla="*/ 5591390 h 6858000"/>
              <a:gd name="connsiteX618" fmla="*/ 7772608 w 12192000"/>
              <a:gd name="connsiteY618" fmla="*/ 6325072 h 6858000"/>
              <a:gd name="connsiteX619" fmla="*/ 8305536 w 12192000"/>
              <a:gd name="connsiteY619" fmla="*/ 6858000 h 6858000"/>
              <a:gd name="connsiteX620" fmla="*/ 8224066 w 12192000"/>
              <a:gd name="connsiteY620" fmla="*/ 6858000 h 6858000"/>
              <a:gd name="connsiteX621" fmla="*/ 7731873 w 12192000"/>
              <a:gd name="connsiteY621" fmla="*/ 6365807 h 6858000"/>
              <a:gd name="connsiteX622" fmla="*/ 7239682 w 12192000"/>
              <a:gd name="connsiteY622" fmla="*/ 6858000 h 6858000"/>
              <a:gd name="connsiteX623" fmla="*/ 7158212 w 12192000"/>
              <a:gd name="connsiteY623" fmla="*/ 6858000 h 6858000"/>
              <a:gd name="connsiteX624" fmla="*/ 7691139 w 12192000"/>
              <a:gd name="connsiteY624" fmla="*/ 6325072 h 6858000"/>
              <a:gd name="connsiteX625" fmla="*/ 6957458 w 12192000"/>
              <a:gd name="connsiteY625" fmla="*/ 5591390 h 6858000"/>
              <a:gd name="connsiteX626" fmla="*/ 6867837 w 12192000"/>
              <a:gd name="connsiteY626" fmla="*/ 5591390 h 6858000"/>
              <a:gd name="connsiteX627" fmla="*/ 6134155 w 12192000"/>
              <a:gd name="connsiteY627" fmla="*/ 6325074 h 6858000"/>
              <a:gd name="connsiteX628" fmla="*/ 6667081 w 12192000"/>
              <a:gd name="connsiteY628" fmla="*/ 6858000 h 6858000"/>
              <a:gd name="connsiteX629" fmla="*/ 6585611 w 12192000"/>
              <a:gd name="connsiteY629" fmla="*/ 6858000 h 6858000"/>
              <a:gd name="connsiteX630" fmla="*/ 6093420 w 12192000"/>
              <a:gd name="connsiteY630" fmla="*/ 6365809 h 6858000"/>
              <a:gd name="connsiteX631" fmla="*/ 5601241 w 12192000"/>
              <a:gd name="connsiteY631" fmla="*/ 6858000 h 6858000"/>
              <a:gd name="connsiteX632" fmla="*/ 5519777 w 12192000"/>
              <a:gd name="connsiteY632" fmla="*/ 6858000 h 6858000"/>
              <a:gd name="connsiteX633" fmla="*/ 6052687 w 12192000"/>
              <a:gd name="connsiteY633" fmla="*/ 6325074 h 6858000"/>
              <a:gd name="connsiteX634" fmla="*/ 5319020 w 12192000"/>
              <a:gd name="connsiteY634" fmla="*/ 5591390 h 6858000"/>
              <a:gd name="connsiteX635" fmla="*/ 5229403 w 12192000"/>
              <a:gd name="connsiteY635" fmla="*/ 5591390 h 6858000"/>
              <a:gd name="connsiteX636" fmla="*/ 4495737 w 12192000"/>
              <a:gd name="connsiteY636" fmla="*/ 6325072 h 6858000"/>
              <a:gd name="connsiteX637" fmla="*/ 5028651 w 12192000"/>
              <a:gd name="connsiteY637" fmla="*/ 6858000 h 6858000"/>
              <a:gd name="connsiteX638" fmla="*/ 4947185 w 12192000"/>
              <a:gd name="connsiteY638" fmla="*/ 6858000 h 6858000"/>
              <a:gd name="connsiteX639" fmla="*/ 4454997 w 12192000"/>
              <a:gd name="connsiteY639" fmla="*/ 6365807 h 6858000"/>
              <a:gd name="connsiteX640" fmla="*/ 3962793 w 12192000"/>
              <a:gd name="connsiteY640" fmla="*/ 6858000 h 6858000"/>
              <a:gd name="connsiteX641" fmla="*/ 3881322 w 12192000"/>
              <a:gd name="connsiteY641" fmla="*/ 6858000 h 6858000"/>
              <a:gd name="connsiteX642" fmla="*/ 4414258 w 12192000"/>
              <a:gd name="connsiteY642" fmla="*/ 6325072 h 6858000"/>
              <a:gd name="connsiteX643" fmla="*/ 3680564 w 12192000"/>
              <a:gd name="connsiteY643" fmla="*/ 5591390 h 6858000"/>
              <a:gd name="connsiteX644" fmla="*/ 3590947 w 12192000"/>
              <a:gd name="connsiteY644" fmla="*/ 5591390 h 6858000"/>
              <a:gd name="connsiteX645" fmla="*/ 2857282 w 12192000"/>
              <a:gd name="connsiteY645" fmla="*/ 6325074 h 6858000"/>
              <a:gd name="connsiteX646" fmla="*/ 3390191 w 12192000"/>
              <a:gd name="connsiteY646" fmla="*/ 6858000 h 6858000"/>
              <a:gd name="connsiteX647" fmla="*/ 3308720 w 12192000"/>
              <a:gd name="connsiteY647" fmla="*/ 6858000 h 6858000"/>
              <a:gd name="connsiteX648" fmla="*/ 2816545 w 12192000"/>
              <a:gd name="connsiteY648" fmla="*/ 6365809 h 6858000"/>
              <a:gd name="connsiteX649" fmla="*/ 2324368 w 12192000"/>
              <a:gd name="connsiteY649" fmla="*/ 6858000 h 6858000"/>
              <a:gd name="connsiteX650" fmla="*/ 2242901 w 12192000"/>
              <a:gd name="connsiteY650" fmla="*/ 6858000 h 6858000"/>
              <a:gd name="connsiteX651" fmla="*/ 2775812 w 12192000"/>
              <a:gd name="connsiteY651" fmla="*/ 6325075 h 6858000"/>
              <a:gd name="connsiteX652" fmla="*/ 2042142 w 12192000"/>
              <a:gd name="connsiteY652" fmla="*/ 5591390 h 6858000"/>
              <a:gd name="connsiteX653" fmla="*/ 1952525 w 12192000"/>
              <a:gd name="connsiteY653" fmla="*/ 5591390 h 6858000"/>
              <a:gd name="connsiteX654" fmla="*/ 1218836 w 12192000"/>
              <a:gd name="connsiteY654" fmla="*/ 6325074 h 6858000"/>
              <a:gd name="connsiteX655" fmla="*/ 1751766 w 12192000"/>
              <a:gd name="connsiteY655" fmla="*/ 6858000 h 6858000"/>
              <a:gd name="connsiteX656" fmla="*/ 1670295 w 12192000"/>
              <a:gd name="connsiteY656" fmla="*/ 6858000 h 6858000"/>
              <a:gd name="connsiteX657" fmla="*/ 1178103 w 12192000"/>
              <a:gd name="connsiteY657" fmla="*/ 6365809 h 6858000"/>
              <a:gd name="connsiteX658" fmla="*/ 685912 w 12192000"/>
              <a:gd name="connsiteY658" fmla="*/ 6858000 h 6858000"/>
              <a:gd name="connsiteX659" fmla="*/ 604442 w 12192000"/>
              <a:gd name="connsiteY659" fmla="*/ 6858000 h 6858000"/>
              <a:gd name="connsiteX660" fmla="*/ 1137368 w 12192000"/>
              <a:gd name="connsiteY660" fmla="*/ 6325074 h 6858000"/>
              <a:gd name="connsiteX661" fmla="*/ 403687 w 12192000"/>
              <a:gd name="connsiteY661" fmla="*/ 5591390 h 6858000"/>
              <a:gd name="connsiteX662" fmla="*/ 314068 w 12192000"/>
              <a:gd name="connsiteY662" fmla="*/ 5591390 h 6858000"/>
              <a:gd name="connsiteX663" fmla="*/ 0 w 12192000"/>
              <a:gd name="connsiteY663" fmla="*/ 5905454 h 6858000"/>
              <a:gd name="connsiteX664" fmla="*/ 0 w 12192000"/>
              <a:gd name="connsiteY664" fmla="*/ 5823984 h 6858000"/>
              <a:gd name="connsiteX665" fmla="*/ 270015 w 12192000"/>
              <a:gd name="connsiteY665" fmla="*/ 5553973 h 6858000"/>
              <a:gd name="connsiteX666" fmla="*/ 270015 w 12192000"/>
              <a:gd name="connsiteY666" fmla="*/ 5457718 h 6858000"/>
              <a:gd name="connsiteX667" fmla="*/ 0 w 12192000"/>
              <a:gd name="connsiteY667" fmla="*/ 5187707 h 6858000"/>
              <a:gd name="connsiteX668" fmla="*/ 0 w 12192000"/>
              <a:gd name="connsiteY668" fmla="*/ 5106238 h 6858000"/>
              <a:gd name="connsiteX669" fmla="*/ 312334 w 12192000"/>
              <a:gd name="connsiteY669" fmla="*/ 5418567 h 6858000"/>
              <a:gd name="connsiteX670" fmla="*/ 405422 w 12192000"/>
              <a:gd name="connsiteY670" fmla="*/ 5418567 h 6858000"/>
              <a:gd name="connsiteX671" fmla="*/ 1137366 w 12192000"/>
              <a:gd name="connsiteY671" fmla="*/ 4686620 h 6858000"/>
              <a:gd name="connsiteX672" fmla="*/ 402969 w 12192000"/>
              <a:gd name="connsiteY672" fmla="*/ 3952222 h 6858000"/>
              <a:gd name="connsiteX673" fmla="*/ 314782 w 12192000"/>
              <a:gd name="connsiteY673" fmla="*/ 3952222 h 6858000"/>
              <a:gd name="connsiteX674" fmla="*/ 0 w 12192000"/>
              <a:gd name="connsiteY674" fmla="*/ 4267000 h 6858000"/>
              <a:gd name="connsiteX675" fmla="*/ 0 w 12192000"/>
              <a:gd name="connsiteY675" fmla="*/ 4185531 h 6858000"/>
              <a:gd name="connsiteX676" fmla="*/ 270021 w 12192000"/>
              <a:gd name="connsiteY676" fmla="*/ 3915515 h 6858000"/>
              <a:gd name="connsiteX677" fmla="*/ 270021 w 12192000"/>
              <a:gd name="connsiteY677" fmla="*/ 3819273 h 6858000"/>
              <a:gd name="connsiteX678" fmla="*/ 0 w 12192000"/>
              <a:gd name="connsiteY678" fmla="*/ 3549264 h 6858000"/>
              <a:gd name="connsiteX679" fmla="*/ 0 w 12192000"/>
              <a:gd name="connsiteY679" fmla="*/ 3467795 h 6858000"/>
              <a:gd name="connsiteX680" fmla="*/ 311617 w 12192000"/>
              <a:gd name="connsiteY680" fmla="*/ 3779399 h 6858000"/>
              <a:gd name="connsiteX681" fmla="*/ 406137 w 12192000"/>
              <a:gd name="connsiteY681" fmla="*/ 3779399 h 6858000"/>
              <a:gd name="connsiteX682" fmla="*/ 1137368 w 12192000"/>
              <a:gd name="connsiteY682" fmla="*/ 3048185 h 6858000"/>
              <a:gd name="connsiteX683" fmla="*/ 399436 w 12192000"/>
              <a:gd name="connsiteY683" fmla="*/ 2310252 h 6858000"/>
              <a:gd name="connsiteX684" fmla="*/ 318316 w 12192000"/>
              <a:gd name="connsiteY684" fmla="*/ 2310252 h 6858000"/>
              <a:gd name="connsiteX685" fmla="*/ 0 w 12192000"/>
              <a:gd name="connsiteY685" fmla="*/ 2628563 h 6858000"/>
              <a:gd name="connsiteX686" fmla="*/ 0 w 12192000"/>
              <a:gd name="connsiteY686" fmla="*/ 2547095 h 6858000"/>
              <a:gd name="connsiteX687" fmla="*/ 270029 w 12192000"/>
              <a:gd name="connsiteY687" fmla="*/ 2277071 h 6858000"/>
              <a:gd name="connsiteX688" fmla="*/ 270029 w 12192000"/>
              <a:gd name="connsiteY688" fmla="*/ 2180845 h 6858000"/>
              <a:gd name="connsiteX689" fmla="*/ 0 w 12192000"/>
              <a:gd name="connsiteY689" fmla="*/ 1910819 h 6858000"/>
              <a:gd name="connsiteX690" fmla="*/ 0 w 12192000"/>
              <a:gd name="connsiteY690" fmla="*/ 1829350 h 6858000"/>
              <a:gd name="connsiteX691" fmla="*/ 308083 w 12192000"/>
              <a:gd name="connsiteY691" fmla="*/ 2137429 h 6858000"/>
              <a:gd name="connsiteX692" fmla="*/ 409669 w 12192000"/>
              <a:gd name="connsiteY692" fmla="*/ 2137429 h 6858000"/>
              <a:gd name="connsiteX693" fmla="*/ 1137368 w 12192000"/>
              <a:gd name="connsiteY693" fmla="*/ 1409728 h 6858000"/>
              <a:gd name="connsiteX694" fmla="*/ 403782 w 12192000"/>
              <a:gd name="connsiteY694" fmla="*/ 676139 h 6858000"/>
              <a:gd name="connsiteX695" fmla="*/ 313968 w 12192000"/>
              <a:gd name="connsiteY695" fmla="*/ 676139 h 6858000"/>
              <a:gd name="connsiteX696" fmla="*/ 0 w 12192000"/>
              <a:gd name="connsiteY696" fmla="*/ 990105 h 6858000"/>
              <a:gd name="connsiteX697" fmla="*/ 0 w 12192000"/>
              <a:gd name="connsiteY697" fmla="*/ 908638 h 6858000"/>
              <a:gd name="connsiteX698" fmla="*/ 270036 w 12192000"/>
              <a:gd name="connsiteY698" fmla="*/ 638604 h 6858000"/>
              <a:gd name="connsiteX699" fmla="*/ 270036 w 12192000"/>
              <a:gd name="connsiteY699" fmla="*/ 542392 h 6858000"/>
              <a:gd name="connsiteX700" fmla="*/ 0 w 12192000"/>
              <a:gd name="connsiteY700" fmla="*/ 272361 h 6858000"/>
              <a:gd name="connsiteX701" fmla="*/ 0 w 12192000"/>
              <a:gd name="connsiteY701" fmla="*/ 190891 h 6858000"/>
              <a:gd name="connsiteX702" fmla="*/ 312431 w 12192000"/>
              <a:gd name="connsiteY702" fmla="*/ 503317 h 6858000"/>
              <a:gd name="connsiteX703" fmla="*/ 405323 w 12192000"/>
              <a:gd name="connsiteY703" fmla="*/ 503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Lst>
            <a:rect l="l" t="t" r="r" b="b"/>
            <a:pathLst>
              <a:path w="12192000" h="6858000">
                <a:moveTo>
                  <a:pt x="0" y="6744695"/>
                </a:moveTo>
                <a:lnTo>
                  <a:pt x="113307" y="6858000"/>
                </a:lnTo>
                <a:lnTo>
                  <a:pt x="31836" y="6858000"/>
                </a:lnTo>
                <a:lnTo>
                  <a:pt x="0" y="6826165"/>
                </a:lnTo>
                <a:close/>
                <a:moveTo>
                  <a:pt x="12192000" y="6739575"/>
                </a:moveTo>
                <a:lnTo>
                  <a:pt x="12192000" y="6821043"/>
                </a:lnTo>
                <a:lnTo>
                  <a:pt x="12155043" y="6858000"/>
                </a:lnTo>
                <a:lnTo>
                  <a:pt x="12073575" y="6858000"/>
                </a:lnTo>
                <a:close/>
                <a:moveTo>
                  <a:pt x="11740554" y="6238209"/>
                </a:moveTo>
                <a:lnTo>
                  <a:pt x="11913377" y="6238209"/>
                </a:lnTo>
                <a:lnTo>
                  <a:pt x="11913377" y="6411032"/>
                </a:lnTo>
                <a:lnTo>
                  <a:pt x="11740554" y="6411032"/>
                </a:lnTo>
                <a:close/>
                <a:moveTo>
                  <a:pt x="10101903" y="6238209"/>
                </a:moveTo>
                <a:lnTo>
                  <a:pt x="10274725" y="6238209"/>
                </a:lnTo>
                <a:lnTo>
                  <a:pt x="10274725" y="6411032"/>
                </a:lnTo>
                <a:lnTo>
                  <a:pt x="10101903" y="6411032"/>
                </a:lnTo>
                <a:close/>
                <a:moveTo>
                  <a:pt x="8463251" y="6238209"/>
                </a:moveTo>
                <a:lnTo>
                  <a:pt x="8636074" y="6238209"/>
                </a:lnTo>
                <a:lnTo>
                  <a:pt x="8636074" y="6411032"/>
                </a:lnTo>
                <a:lnTo>
                  <a:pt x="8463251" y="6411032"/>
                </a:lnTo>
                <a:close/>
                <a:moveTo>
                  <a:pt x="6824599" y="6238209"/>
                </a:moveTo>
                <a:lnTo>
                  <a:pt x="6997422" y="6238209"/>
                </a:lnTo>
                <a:lnTo>
                  <a:pt x="6997422" y="6411032"/>
                </a:lnTo>
                <a:lnTo>
                  <a:pt x="6824599" y="6411032"/>
                </a:lnTo>
                <a:close/>
                <a:moveTo>
                  <a:pt x="5185950" y="6238209"/>
                </a:moveTo>
                <a:lnTo>
                  <a:pt x="5358773" y="6238209"/>
                </a:lnTo>
                <a:lnTo>
                  <a:pt x="5358773" y="6411032"/>
                </a:lnTo>
                <a:lnTo>
                  <a:pt x="5185950" y="6411032"/>
                </a:lnTo>
                <a:close/>
                <a:moveTo>
                  <a:pt x="3547296" y="6238209"/>
                </a:moveTo>
                <a:lnTo>
                  <a:pt x="3720119" y="6238209"/>
                </a:lnTo>
                <a:lnTo>
                  <a:pt x="3720119" y="6411032"/>
                </a:lnTo>
                <a:lnTo>
                  <a:pt x="3547296" y="6411032"/>
                </a:lnTo>
                <a:close/>
                <a:moveTo>
                  <a:pt x="1908646" y="6238209"/>
                </a:moveTo>
                <a:lnTo>
                  <a:pt x="2081470" y="6238209"/>
                </a:lnTo>
                <a:lnTo>
                  <a:pt x="2081470" y="6411032"/>
                </a:lnTo>
                <a:lnTo>
                  <a:pt x="1908646" y="6411032"/>
                </a:lnTo>
                <a:close/>
                <a:moveTo>
                  <a:pt x="269996" y="6238209"/>
                </a:moveTo>
                <a:lnTo>
                  <a:pt x="442819" y="6238209"/>
                </a:lnTo>
                <a:lnTo>
                  <a:pt x="442819" y="6411032"/>
                </a:lnTo>
                <a:lnTo>
                  <a:pt x="269996" y="6411032"/>
                </a:lnTo>
                <a:close/>
                <a:moveTo>
                  <a:pt x="10921228" y="5418567"/>
                </a:moveTo>
                <a:lnTo>
                  <a:pt x="11094051" y="5418567"/>
                </a:lnTo>
                <a:lnTo>
                  <a:pt x="11094051" y="5591390"/>
                </a:lnTo>
                <a:lnTo>
                  <a:pt x="10921228" y="5591390"/>
                </a:lnTo>
                <a:close/>
                <a:moveTo>
                  <a:pt x="9282577" y="5418567"/>
                </a:moveTo>
                <a:lnTo>
                  <a:pt x="9455400" y="5418567"/>
                </a:lnTo>
                <a:lnTo>
                  <a:pt x="9455400" y="5591390"/>
                </a:lnTo>
                <a:lnTo>
                  <a:pt x="9282577" y="5591390"/>
                </a:lnTo>
                <a:close/>
                <a:moveTo>
                  <a:pt x="7643925" y="5418567"/>
                </a:moveTo>
                <a:lnTo>
                  <a:pt x="7816748" y="5418567"/>
                </a:lnTo>
                <a:lnTo>
                  <a:pt x="7816748" y="5591390"/>
                </a:lnTo>
                <a:lnTo>
                  <a:pt x="7643925" y="5591390"/>
                </a:lnTo>
                <a:close/>
                <a:moveTo>
                  <a:pt x="6005273" y="5418567"/>
                </a:moveTo>
                <a:lnTo>
                  <a:pt x="6178096" y="5418567"/>
                </a:lnTo>
                <a:lnTo>
                  <a:pt x="6178096" y="5591390"/>
                </a:lnTo>
                <a:lnTo>
                  <a:pt x="6005273" y="5591390"/>
                </a:lnTo>
                <a:close/>
                <a:moveTo>
                  <a:pt x="4366633" y="5418567"/>
                </a:moveTo>
                <a:lnTo>
                  <a:pt x="4539460" y="5418567"/>
                </a:lnTo>
                <a:lnTo>
                  <a:pt x="4539460" y="5591390"/>
                </a:lnTo>
                <a:lnTo>
                  <a:pt x="4366633" y="5591390"/>
                </a:lnTo>
                <a:close/>
                <a:moveTo>
                  <a:pt x="2727987" y="5418567"/>
                </a:moveTo>
                <a:lnTo>
                  <a:pt x="2900809" y="5418567"/>
                </a:lnTo>
                <a:lnTo>
                  <a:pt x="2900809" y="5591390"/>
                </a:lnTo>
                <a:lnTo>
                  <a:pt x="2727987" y="5591390"/>
                </a:lnTo>
                <a:close/>
                <a:moveTo>
                  <a:pt x="1089338" y="5418567"/>
                </a:moveTo>
                <a:lnTo>
                  <a:pt x="1262160" y="5418567"/>
                </a:lnTo>
                <a:lnTo>
                  <a:pt x="1262160" y="5591390"/>
                </a:lnTo>
                <a:lnTo>
                  <a:pt x="1089338" y="5591390"/>
                </a:lnTo>
                <a:close/>
                <a:moveTo>
                  <a:pt x="1178101" y="4727355"/>
                </a:moveTo>
                <a:lnTo>
                  <a:pt x="442836" y="5462622"/>
                </a:lnTo>
                <a:lnTo>
                  <a:pt x="442836" y="5549070"/>
                </a:lnTo>
                <a:lnTo>
                  <a:pt x="1178103" y="6284339"/>
                </a:lnTo>
                <a:lnTo>
                  <a:pt x="1908665" y="5553778"/>
                </a:lnTo>
                <a:lnTo>
                  <a:pt x="1908665" y="5457916"/>
                </a:lnTo>
                <a:close/>
                <a:moveTo>
                  <a:pt x="9370328" y="4727354"/>
                </a:moveTo>
                <a:lnTo>
                  <a:pt x="8636074" y="5461609"/>
                </a:lnTo>
                <a:lnTo>
                  <a:pt x="8636074" y="5550076"/>
                </a:lnTo>
                <a:lnTo>
                  <a:pt x="9370332" y="6284336"/>
                </a:lnTo>
                <a:lnTo>
                  <a:pt x="10101903" y="5552765"/>
                </a:lnTo>
                <a:lnTo>
                  <a:pt x="10101903" y="5458928"/>
                </a:lnTo>
                <a:close/>
                <a:moveTo>
                  <a:pt x="4454997" y="4727354"/>
                </a:moveTo>
                <a:lnTo>
                  <a:pt x="3720127" y="5462212"/>
                </a:lnTo>
                <a:lnTo>
                  <a:pt x="3720127" y="5549480"/>
                </a:lnTo>
                <a:lnTo>
                  <a:pt x="4454994" y="6284337"/>
                </a:lnTo>
                <a:lnTo>
                  <a:pt x="5185957" y="5553365"/>
                </a:lnTo>
                <a:lnTo>
                  <a:pt x="5185957" y="5458324"/>
                </a:lnTo>
                <a:close/>
                <a:moveTo>
                  <a:pt x="2816547" y="4727354"/>
                </a:moveTo>
                <a:lnTo>
                  <a:pt x="2081491" y="5462427"/>
                </a:lnTo>
                <a:lnTo>
                  <a:pt x="2081491" y="5549265"/>
                </a:lnTo>
                <a:lnTo>
                  <a:pt x="2816547" y="6284340"/>
                </a:lnTo>
                <a:lnTo>
                  <a:pt x="3547302" y="5553564"/>
                </a:lnTo>
                <a:lnTo>
                  <a:pt x="3547302" y="5458128"/>
                </a:lnTo>
                <a:close/>
                <a:moveTo>
                  <a:pt x="6093420" y="4727352"/>
                </a:moveTo>
                <a:lnTo>
                  <a:pt x="5358778" y="5462014"/>
                </a:lnTo>
                <a:lnTo>
                  <a:pt x="5358778" y="5549677"/>
                </a:lnTo>
                <a:lnTo>
                  <a:pt x="6093420" y="6284339"/>
                </a:lnTo>
                <a:lnTo>
                  <a:pt x="6824599" y="5553159"/>
                </a:lnTo>
                <a:lnTo>
                  <a:pt x="6824599" y="5458532"/>
                </a:lnTo>
                <a:close/>
                <a:moveTo>
                  <a:pt x="11008785" y="4727351"/>
                </a:moveTo>
                <a:lnTo>
                  <a:pt x="10274725" y="5461411"/>
                </a:lnTo>
                <a:lnTo>
                  <a:pt x="10274725" y="5550279"/>
                </a:lnTo>
                <a:lnTo>
                  <a:pt x="11008781" y="6284336"/>
                </a:lnTo>
                <a:lnTo>
                  <a:pt x="11740554" y="5552562"/>
                </a:lnTo>
                <a:lnTo>
                  <a:pt x="11740554" y="5459121"/>
                </a:lnTo>
                <a:close/>
                <a:moveTo>
                  <a:pt x="7731877" y="4727351"/>
                </a:moveTo>
                <a:lnTo>
                  <a:pt x="6997422" y="5461805"/>
                </a:lnTo>
                <a:lnTo>
                  <a:pt x="6997422" y="5549884"/>
                </a:lnTo>
                <a:lnTo>
                  <a:pt x="7731873" y="6284337"/>
                </a:lnTo>
                <a:lnTo>
                  <a:pt x="8463251" y="5552959"/>
                </a:lnTo>
                <a:lnTo>
                  <a:pt x="8463251" y="5458725"/>
                </a:lnTo>
                <a:close/>
                <a:moveTo>
                  <a:pt x="11740554" y="4601625"/>
                </a:moveTo>
                <a:lnTo>
                  <a:pt x="11913377" y="4601625"/>
                </a:lnTo>
                <a:lnTo>
                  <a:pt x="11913377" y="4774448"/>
                </a:lnTo>
                <a:lnTo>
                  <a:pt x="11740554" y="4774448"/>
                </a:lnTo>
                <a:close/>
                <a:moveTo>
                  <a:pt x="10101903" y="4601625"/>
                </a:moveTo>
                <a:lnTo>
                  <a:pt x="10274725" y="4601625"/>
                </a:lnTo>
                <a:lnTo>
                  <a:pt x="10274725" y="4774448"/>
                </a:lnTo>
                <a:lnTo>
                  <a:pt x="10101903" y="4774448"/>
                </a:lnTo>
                <a:close/>
                <a:moveTo>
                  <a:pt x="8463251" y="4601625"/>
                </a:moveTo>
                <a:lnTo>
                  <a:pt x="8636074" y="4601625"/>
                </a:lnTo>
                <a:lnTo>
                  <a:pt x="8636074" y="4774448"/>
                </a:lnTo>
                <a:lnTo>
                  <a:pt x="8463251" y="4774448"/>
                </a:lnTo>
                <a:close/>
                <a:moveTo>
                  <a:pt x="6824599" y="4601625"/>
                </a:moveTo>
                <a:lnTo>
                  <a:pt x="6997422" y="4601625"/>
                </a:lnTo>
                <a:lnTo>
                  <a:pt x="6997422" y="4774448"/>
                </a:lnTo>
                <a:lnTo>
                  <a:pt x="6824599" y="4774448"/>
                </a:lnTo>
                <a:close/>
                <a:moveTo>
                  <a:pt x="5185955" y="4601625"/>
                </a:moveTo>
                <a:lnTo>
                  <a:pt x="5358777" y="4601625"/>
                </a:lnTo>
                <a:lnTo>
                  <a:pt x="5358777" y="4774448"/>
                </a:lnTo>
                <a:lnTo>
                  <a:pt x="5185955" y="4774448"/>
                </a:lnTo>
                <a:close/>
                <a:moveTo>
                  <a:pt x="3547301" y="4601625"/>
                </a:moveTo>
                <a:lnTo>
                  <a:pt x="3720124" y="4601625"/>
                </a:lnTo>
                <a:lnTo>
                  <a:pt x="3720124" y="4774448"/>
                </a:lnTo>
                <a:lnTo>
                  <a:pt x="3547301" y="4774448"/>
                </a:lnTo>
                <a:close/>
                <a:moveTo>
                  <a:pt x="1908659" y="4601625"/>
                </a:moveTo>
                <a:lnTo>
                  <a:pt x="2081483" y="4601625"/>
                </a:lnTo>
                <a:lnTo>
                  <a:pt x="2081483" y="4774448"/>
                </a:lnTo>
                <a:lnTo>
                  <a:pt x="1908659" y="4774448"/>
                </a:lnTo>
                <a:close/>
                <a:moveTo>
                  <a:pt x="270007" y="4601625"/>
                </a:moveTo>
                <a:lnTo>
                  <a:pt x="442830" y="4601625"/>
                </a:lnTo>
                <a:lnTo>
                  <a:pt x="442830" y="4774448"/>
                </a:lnTo>
                <a:lnTo>
                  <a:pt x="270007" y="4774448"/>
                </a:lnTo>
                <a:close/>
                <a:moveTo>
                  <a:pt x="10145462" y="3952222"/>
                </a:moveTo>
                <a:lnTo>
                  <a:pt x="9411064" y="4686619"/>
                </a:lnTo>
                <a:lnTo>
                  <a:pt x="10143012" y="5418567"/>
                </a:lnTo>
                <a:lnTo>
                  <a:pt x="10236099" y="5418567"/>
                </a:lnTo>
                <a:lnTo>
                  <a:pt x="10968050" y="4686615"/>
                </a:lnTo>
                <a:lnTo>
                  <a:pt x="10233657" y="3952222"/>
                </a:lnTo>
                <a:close/>
                <a:moveTo>
                  <a:pt x="8507004" y="3952222"/>
                </a:moveTo>
                <a:lnTo>
                  <a:pt x="7772612" y="4686615"/>
                </a:lnTo>
                <a:lnTo>
                  <a:pt x="8504563" y="5418567"/>
                </a:lnTo>
                <a:lnTo>
                  <a:pt x="8597643" y="5418567"/>
                </a:lnTo>
                <a:lnTo>
                  <a:pt x="9329593" y="4686617"/>
                </a:lnTo>
                <a:lnTo>
                  <a:pt x="8595197" y="3952222"/>
                </a:lnTo>
                <a:close/>
                <a:moveTo>
                  <a:pt x="6868551" y="3952222"/>
                </a:moveTo>
                <a:lnTo>
                  <a:pt x="6134155" y="4686617"/>
                </a:lnTo>
                <a:lnTo>
                  <a:pt x="6866103" y="5418567"/>
                </a:lnTo>
                <a:lnTo>
                  <a:pt x="6959192" y="5418567"/>
                </a:lnTo>
                <a:lnTo>
                  <a:pt x="7691142" y="4686617"/>
                </a:lnTo>
                <a:lnTo>
                  <a:pt x="6956748" y="3952222"/>
                </a:lnTo>
                <a:close/>
                <a:moveTo>
                  <a:pt x="5230122" y="3952222"/>
                </a:moveTo>
                <a:lnTo>
                  <a:pt x="4495738" y="4686619"/>
                </a:lnTo>
                <a:lnTo>
                  <a:pt x="5227671" y="5418567"/>
                </a:lnTo>
                <a:lnTo>
                  <a:pt x="5320755" y="5418567"/>
                </a:lnTo>
                <a:lnTo>
                  <a:pt x="6052685" y="4686617"/>
                </a:lnTo>
                <a:lnTo>
                  <a:pt x="5318307" y="3952222"/>
                </a:lnTo>
                <a:close/>
                <a:moveTo>
                  <a:pt x="3591662" y="3952222"/>
                </a:moveTo>
                <a:lnTo>
                  <a:pt x="2857282" y="4686619"/>
                </a:lnTo>
                <a:lnTo>
                  <a:pt x="3589211" y="5418567"/>
                </a:lnTo>
                <a:lnTo>
                  <a:pt x="3682300" y="5418567"/>
                </a:lnTo>
                <a:lnTo>
                  <a:pt x="4414258" y="4686619"/>
                </a:lnTo>
                <a:lnTo>
                  <a:pt x="3679850" y="3952222"/>
                </a:lnTo>
                <a:close/>
                <a:moveTo>
                  <a:pt x="1953238" y="3952222"/>
                </a:moveTo>
                <a:lnTo>
                  <a:pt x="1218835" y="4686620"/>
                </a:lnTo>
                <a:lnTo>
                  <a:pt x="1950786" y="5418567"/>
                </a:lnTo>
                <a:lnTo>
                  <a:pt x="2043879" y="5418567"/>
                </a:lnTo>
                <a:lnTo>
                  <a:pt x="2775812" y="4686619"/>
                </a:lnTo>
                <a:lnTo>
                  <a:pt x="2041429" y="3952222"/>
                </a:lnTo>
                <a:close/>
                <a:moveTo>
                  <a:pt x="10921228" y="3779399"/>
                </a:moveTo>
                <a:lnTo>
                  <a:pt x="11094051" y="3779399"/>
                </a:lnTo>
                <a:lnTo>
                  <a:pt x="11094051" y="3952222"/>
                </a:lnTo>
                <a:lnTo>
                  <a:pt x="10921228" y="3952222"/>
                </a:lnTo>
                <a:close/>
                <a:moveTo>
                  <a:pt x="9282577" y="3779399"/>
                </a:moveTo>
                <a:lnTo>
                  <a:pt x="9455400" y="3779399"/>
                </a:lnTo>
                <a:lnTo>
                  <a:pt x="9455400" y="3952222"/>
                </a:lnTo>
                <a:lnTo>
                  <a:pt x="9282577" y="3952222"/>
                </a:lnTo>
                <a:close/>
                <a:moveTo>
                  <a:pt x="7643925" y="3779399"/>
                </a:moveTo>
                <a:lnTo>
                  <a:pt x="7816748" y="3779399"/>
                </a:lnTo>
                <a:lnTo>
                  <a:pt x="7816748" y="3952222"/>
                </a:lnTo>
                <a:lnTo>
                  <a:pt x="7643925" y="3952222"/>
                </a:lnTo>
                <a:close/>
                <a:moveTo>
                  <a:pt x="6005273" y="3779399"/>
                </a:moveTo>
                <a:lnTo>
                  <a:pt x="6178096" y="3779399"/>
                </a:lnTo>
                <a:lnTo>
                  <a:pt x="6178096" y="3952222"/>
                </a:lnTo>
                <a:lnTo>
                  <a:pt x="6005273" y="3952222"/>
                </a:lnTo>
                <a:close/>
                <a:moveTo>
                  <a:pt x="4366635" y="3779399"/>
                </a:moveTo>
                <a:lnTo>
                  <a:pt x="4539462" y="3779399"/>
                </a:lnTo>
                <a:lnTo>
                  <a:pt x="4539462" y="3952222"/>
                </a:lnTo>
                <a:lnTo>
                  <a:pt x="4366635" y="3952222"/>
                </a:lnTo>
                <a:close/>
                <a:moveTo>
                  <a:pt x="2727994" y="3779399"/>
                </a:moveTo>
                <a:lnTo>
                  <a:pt x="2900815" y="3779399"/>
                </a:lnTo>
                <a:lnTo>
                  <a:pt x="2900815" y="3952222"/>
                </a:lnTo>
                <a:lnTo>
                  <a:pt x="2727994" y="3952222"/>
                </a:lnTo>
                <a:close/>
                <a:moveTo>
                  <a:pt x="1089344" y="3779399"/>
                </a:moveTo>
                <a:lnTo>
                  <a:pt x="1262166" y="3779399"/>
                </a:lnTo>
                <a:lnTo>
                  <a:pt x="1262166" y="3952222"/>
                </a:lnTo>
                <a:lnTo>
                  <a:pt x="1089344" y="3952222"/>
                </a:lnTo>
                <a:close/>
                <a:moveTo>
                  <a:pt x="1178101" y="3088920"/>
                </a:moveTo>
                <a:lnTo>
                  <a:pt x="442844" y="3824161"/>
                </a:lnTo>
                <a:lnTo>
                  <a:pt x="442844" y="3910626"/>
                </a:lnTo>
                <a:lnTo>
                  <a:pt x="1178101" y="4645885"/>
                </a:lnTo>
                <a:lnTo>
                  <a:pt x="1908673" y="3915317"/>
                </a:lnTo>
                <a:lnTo>
                  <a:pt x="1908673" y="3819468"/>
                </a:lnTo>
                <a:close/>
                <a:moveTo>
                  <a:pt x="2816547" y="3088919"/>
                </a:moveTo>
                <a:lnTo>
                  <a:pt x="2081500" y="3823966"/>
                </a:lnTo>
                <a:lnTo>
                  <a:pt x="2081500" y="3910819"/>
                </a:lnTo>
                <a:lnTo>
                  <a:pt x="2816547" y="4645883"/>
                </a:lnTo>
                <a:lnTo>
                  <a:pt x="3547307" y="3915106"/>
                </a:lnTo>
                <a:lnTo>
                  <a:pt x="3547307" y="3819677"/>
                </a:lnTo>
                <a:close/>
                <a:moveTo>
                  <a:pt x="7731873" y="3088917"/>
                </a:moveTo>
                <a:lnTo>
                  <a:pt x="6997422" y="3823351"/>
                </a:lnTo>
                <a:lnTo>
                  <a:pt x="6997422" y="3911424"/>
                </a:lnTo>
                <a:lnTo>
                  <a:pt x="7731879" y="4645880"/>
                </a:lnTo>
                <a:lnTo>
                  <a:pt x="8463251" y="3914507"/>
                </a:lnTo>
                <a:lnTo>
                  <a:pt x="8463251" y="3820276"/>
                </a:lnTo>
                <a:close/>
                <a:moveTo>
                  <a:pt x="4454997" y="3088917"/>
                </a:moveTo>
                <a:lnTo>
                  <a:pt x="3720130" y="3823754"/>
                </a:lnTo>
                <a:lnTo>
                  <a:pt x="3720130" y="3911030"/>
                </a:lnTo>
                <a:lnTo>
                  <a:pt x="4454997" y="4645883"/>
                </a:lnTo>
                <a:lnTo>
                  <a:pt x="5185960" y="3914910"/>
                </a:lnTo>
                <a:lnTo>
                  <a:pt x="5185960" y="3819872"/>
                </a:lnTo>
                <a:close/>
                <a:moveTo>
                  <a:pt x="11008787" y="3088916"/>
                </a:moveTo>
                <a:lnTo>
                  <a:pt x="10274725" y="3822957"/>
                </a:lnTo>
                <a:lnTo>
                  <a:pt x="10274725" y="3911819"/>
                </a:lnTo>
                <a:lnTo>
                  <a:pt x="11008787" y="4645880"/>
                </a:lnTo>
                <a:lnTo>
                  <a:pt x="11740554" y="3914113"/>
                </a:lnTo>
                <a:lnTo>
                  <a:pt x="11740554" y="3820664"/>
                </a:lnTo>
                <a:close/>
                <a:moveTo>
                  <a:pt x="9370330" y="3088916"/>
                </a:moveTo>
                <a:lnTo>
                  <a:pt x="8636074" y="3823153"/>
                </a:lnTo>
                <a:lnTo>
                  <a:pt x="8636074" y="3911629"/>
                </a:lnTo>
                <a:lnTo>
                  <a:pt x="9370328" y="4645882"/>
                </a:lnTo>
                <a:lnTo>
                  <a:pt x="10101903" y="3914308"/>
                </a:lnTo>
                <a:lnTo>
                  <a:pt x="10101903" y="3820468"/>
                </a:lnTo>
                <a:close/>
                <a:moveTo>
                  <a:pt x="6093424" y="3088914"/>
                </a:moveTo>
                <a:lnTo>
                  <a:pt x="5358784" y="3823556"/>
                </a:lnTo>
                <a:lnTo>
                  <a:pt x="5358784" y="3911226"/>
                </a:lnTo>
                <a:lnTo>
                  <a:pt x="6093418" y="4645882"/>
                </a:lnTo>
                <a:lnTo>
                  <a:pt x="6824599" y="3914702"/>
                </a:lnTo>
                <a:lnTo>
                  <a:pt x="6824599" y="3820073"/>
                </a:lnTo>
                <a:close/>
                <a:moveTo>
                  <a:pt x="270004" y="2958175"/>
                </a:moveTo>
                <a:lnTo>
                  <a:pt x="442827" y="2958175"/>
                </a:lnTo>
                <a:lnTo>
                  <a:pt x="442827" y="3130998"/>
                </a:lnTo>
                <a:lnTo>
                  <a:pt x="270004" y="3130998"/>
                </a:lnTo>
                <a:close/>
                <a:moveTo>
                  <a:pt x="11740554" y="2958174"/>
                </a:moveTo>
                <a:lnTo>
                  <a:pt x="11913377" y="2958174"/>
                </a:lnTo>
                <a:lnTo>
                  <a:pt x="11913377" y="3130997"/>
                </a:lnTo>
                <a:lnTo>
                  <a:pt x="11740554" y="3130997"/>
                </a:lnTo>
                <a:close/>
                <a:moveTo>
                  <a:pt x="10101903" y="2958174"/>
                </a:moveTo>
                <a:lnTo>
                  <a:pt x="10274725" y="2958174"/>
                </a:lnTo>
                <a:lnTo>
                  <a:pt x="10274725" y="3130997"/>
                </a:lnTo>
                <a:lnTo>
                  <a:pt x="10101903" y="3130997"/>
                </a:lnTo>
                <a:close/>
                <a:moveTo>
                  <a:pt x="8463251" y="2958174"/>
                </a:moveTo>
                <a:lnTo>
                  <a:pt x="8636074" y="2958174"/>
                </a:lnTo>
                <a:lnTo>
                  <a:pt x="8636074" y="3130997"/>
                </a:lnTo>
                <a:lnTo>
                  <a:pt x="8463251" y="3130997"/>
                </a:lnTo>
                <a:close/>
                <a:moveTo>
                  <a:pt x="6824599" y="2958174"/>
                </a:moveTo>
                <a:lnTo>
                  <a:pt x="6997422" y="2958174"/>
                </a:lnTo>
                <a:lnTo>
                  <a:pt x="6997422" y="3130997"/>
                </a:lnTo>
                <a:lnTo>
                  <a:pt x="6824599" y="3130997"/>
                </a:lnTo>
                <a:close/>
                <a:moveTo>
                  <a:pt x="5185955" y="2958174"/>
                </a:moveTo>
                <a:lnTo>
                  <a:pt x="5358775" y="2958174"/>
                </a:lnTo>
                <a:lnTo>
                  <a:pt x="5358775" y="3130997"/>
                </a:lnTo>
                <a:lnTo>
                  <a:pt x="5185955" y="3130997"/>
                </a:lnTo>
                <a:close/>
                <a:moveTo>
                  <a:pt x="3547299" y="2958174"/>
                </a:moveTo>
                <a:lnTo>
                  <a:pt x="3720122" y="2958174"/>
                </a:lnTo>
                <a:lnTo>
                  <a:pt x="3720122" y="3130997"/>
                </a:lnTo>
                <a:lnTo>
                  <a:pt x="3547299" y="3130997"/>
                </a:lnTo>
                <a:close/>
                <a:moveTo>
                  <a:pt x="1908655" y="2958174"/>
                </a:moveTo>
                <a:lnTo>
                  <a:pt x="2081480" y="2958174"/>
                </a:lnTo>
                <a:lnTo>
                  <a:pt x="2081480" y="3130997"/>
                </a:lnTo>
                <a:lnTo>
                  <a:pt x="1908655" y="3130997"/>
                </a:lnTo>
                <a:close/>
                <a:moveTo>
                  <a:pt x="1956771" y="2310252"/>
                </a:moveTo>
                <a:lnTo>
                  <a:pt x="1218835" y="3048185"/>
                </a:lnTo>
                <a:lnTo>
                  <a:pt x="1950074" y="3779399"/>
                </a:lnTo>
                <a:lnTo>
                  <a:pt x="2044592" y="3779399"/>
                </a:lnTo>
                <a:lnTo>
                  <a:pt x="2775813" y="3048184"/>
                </a:lnTo>
                <a:lnTo>
                  <a:pt x="2037896" y="2310252"/>
                </a:lnTo>
                <a:close/>
                <a:moveTo>
                  <a:pt x="10148994" y="2310250"/>
                </a:moveTo>
                <a:lnTo>
                  <a:pt x="9411065" y="3048180"/>
                </a:lnTo>
                <a:lnTo>
                  <a:pt x="10142306" y="3779399"/>
                </a:lnTo>
                <a:lnTo>
                  <a:pt x="10236813" y="3779399"/>
                </a:lnTo>
                <a:lnTo>
                  <a:pt x="10968050" y="3048180"/>
                </a:lnTo>
                <a:lnTo>
                  <a:pt x="10230121" y="2310250"/>
                </a:lnTo>
                <a:close/>
                <a:moveTo>
                  <a:pt x="8510539" y="2310250"/>
                </a:moveTo>
                <a:lnTo>
                  <a:pt x="7772608" y="3048182"/>
                </a:lnTo>
                <a:lnTo>
                  <a:pt x="8503844" y="3779399"/>
                </a:lnTo>
                <a:lnTo>
                  <a:pt x="8598359" y="3779399"/>
                </a:lnTo>
                <a:lnTo>
                  <a:pt x="9329596" y="3048182"/>
                </a:lnTo>
                <a:lnTo>
                  <a:pt x="8591666" y="2310250"/>
                </a:lnTo>
                <a:close/>
                <a:moveTo>
                  <a:pt x="6872085" y="2310250"/>
                </a:moveTo>
                <a:lnTo>
                  <a:pt x="6134158" y="3048179"/>
                </a:lnTo>
                <a:lnTo>
                  <a:pt x="6865395" y="3779399"/>
                </a:lnTo>
                <a:lnTo>
                  <a:pt x="6959902" y="3779399"/>
                </a:lnTo>
                <a:lnTo>
                  <a:pt x="7691139" y="3048182"/>
                </a:lnTo>
                <a:lnTo>
                  <a:pt x="6953207" y="2310250"/>
                </a:lnTo>
                <a:close/>
                <a:moveTo>
                  <a:pt x="5233651" y="2310250"/>
                </a:moveTo>
                <a:lnTo>
                  <a:pt x="4495738" y="3048182"/>
                </a:lnTo>
                <a:lnTo>
                  <a:pt x="5226958" y="3779399"/>
                </a:lnTo>
                <a:lnTo>
                  <a:pt x="5321471" y="3779399"/>
                </a:lnTo>
                <a:lnTo>
                  <a:pt x="6052689" y="3048180"/>
                </a:lnTo>
                <a:lnTo>
                  <a:pt x="5314779" y="2310250"/>
                </a:lnTo>
                <a:close/>
                <a:moveTo>
                  <a:pt x="3595195" y="2310250"/>
                </a:moveTo>
                <a:lnTo>
                  <a:pt x="2857284" y="3048184"/>
                </a:lnTo>
                <a:lnTo>
                  <a:pt x="3588498" y="3779399"/>
                </a:lnTo>
                <a:lnTo>
                  <a:pt x="3683015" y="3779399"/>
                </a:lnTo>
                <a:lnTo>
                  <a:pt x="4414258" y="3048182"/>
                </a:lnTo>
                <a:lnTo>
                  <a:pt x="3676318" y="2310250"/>
                </a:lnTo>
                <a:close/>
                <a:moveTo>
                  <a:pt x="4366637" y="2137429"/>
                </a:moveTo>
                <a:lnTo>
                  <a:pt x="4539469" y="2137429"/>
                </a:lnTo>
                <a:lnTo>
                  <a:pt x="4539469" y="2310250"/>
                </a:lnTo>
                <a:lnTo>
                  <a:pt x="4366637" y="2310250"/>
                </a:lnTo>
                <a:close/>
                <a:moveTo>
                  <a:pt x="2728000" y="2137429"/>
                </a:moveTo>
                <a:lnTo>
                  <a:pt x="2900821" y="2137429"/>
                </a:lnTo>
                <a:lnTo>
                  <a:pt x="2900821" y="2310252"/>
                </a:lnTo>
                <a:lnTo>
                  <a:pt x="2728000" y="2310252"/>
                </a:lnTo>
                <a:close/>
                <a:moveTo>
                  <a:pt x="1089351" y="2137429"/>
                </a:moveTo>
                <a:lnTo>
                  <a:pt x="1262176" y="2137429"/>
                </a:lnTo>
                <a:lnTo>
                  <a:pt x="1262176" y="2310252"/>
                </a:lnTo>
                <a:lnTo>
                  <a:pt x="1089351" y="2310252"/>
                </a:lnTo>
                <a:close/>
                <a:moveTo>
                  <a:pt x="10921228" y="2137428"/>
                </a:moveTo>
                <a:lnTo>
                  <a:pt x="11094051" y="2137428"/>
                </a:lnTo>
                <a:lnTo>
                  <a:pt x="11094051" y="2310250"/>
                </a:lnTo>
                <a:lnTo>
                  <a:pt x="10921228" y="2310250"/>
                </a:lnTo>
                <a:close/>
                <a:moveTo>
                  <a:pt x="9282577" y="2137428"/>
                </a:moveTo>
                <a:lnTo>
                  <a:pt x="9455400" y="2137428"/>
                </a:lnTo>
                <a:lnTo>
                  <a:pt x="9455400" y="2310250"/>
                </a:lnTo>
                <a:lnTo>
                  <a:pt x="9282577" y="2310250"/>
                </a:lnTo>
                <a:close/>
                <a:moveTo>
                  <a:pt x="7643925" y="2137428"/>
                </a:moveTo>
                <a:lnTo>
                  <a:pt x="7816748" y="2137428"/>
                </a:lnTo>
                <a:lnTo>
                  <a:pt x="7816748" y="2310250"/>
                </a:lnTo>
                <a:lnTo>
                  <a:pt x="7643925" y="2310250"/>
                </a:lnTo>
                <a:close/>
                <a:moveTo>
                  <a:pt x="6005273" y="2137428"/>
                </a:moveTo>
                <a:lnTo>
                  <a:pt x="6178096" y="2137428"/>
                </a:lnTo>
                <a:lnTo>
                  <a:pt x="6178096" y="2310250"/>
                </a:lnTo>
                <a:lnTo>
                  <a:pt x="6005273" y="2310250"/>
                </a:lnTo>
                <a:close/>
                <a:moveTo>
                  <a:pt x="1178101" y="1450462"/>
                </a:moveTo>
                <a:lnTo>
                  <a:pt x="442850" y="2185718"/>
                </a:lnTo>
                <a:lnTo>
                  <a:pt x="442850" y="2272197"/>
                </a:lnTo>
                <a:lnTo>
                  <a:pt x="1178101" y="3007450"/>
                </a:lnTo>
                <a:lnTo>
                  <a:pt x="1908680" y="2276876"/>
                </a:lnTo>
                <a:lnTo>
                  <a:pt x="1908680" y="2181038"/>
                </a:lnTo>
                <a:close/>
                <a:moveTo>
                  <a:pt x="2816549" y="1450461"/>
                </a:moveTo>
                <a:lnTo>
                  <a:pt x="2081506" y="2185522"/>
                </a:lnTo>
                <a:lnTo>
                  <a:pt x="2081506" y="2272391"/>
                </a:lnTo>
                <a:lnTo>
                  <a:pt x="2816547" y="3007448"/>
                </a:lnTo>
                <a:lnTo>
                  <a:pt x="3547310" y="2276668"/>
                </a:lnTo>
                <a:lnTo>
                  <a:pt x="3547310" y="2181243"/>
                </a:lnTo>
                <a:close/>
                <a:moveTo>
                  <a:pt x="6093420" y="1450459"/>
                </a:moveTo>
                <a:lnTo>
                  <a:pt x="5358785" y="2185116"/>
                </a:lnTo>
                <a:lnTo>
                  <a:pt x="5358785" y="2272787"/>
                </a:lnTo>
                <a:lnTo>
                  <a:pt x="6093424" y="3007445"/>
                </a:lnTo>
                <a:lnTo>
                  <a:pt x="6824599" y="2276267"/>
                </a:lnTo>
                <a:lnTo>
                  <a:pt x="6824599" y="2181643"/>
                </a:lnTo>
                <a:close/>
                <a:moveTo>
                  <a:pt x="11008784" y="1450457"/>
                </a:moveTo>
                <a:lnTo>
                  <a:pt x="10274725" y="2184520"/>
                </a:lnTo>
                <a:lnTo>
                  <a:pt x="10274725" y="2273387"/>
                </a:lnTo>
                <a:lnTo>
                  <a:pt x="11008784" y="3007447"/>
                </a:lnTo>
                <a:lnTo>
                  <a:pt x="11740554" y="2275675"/>
                </a:lnTo>
                <a:lnTo>
                  <a:pt x="11740554" y="2182231"/>
                </a:lnTo>
                <a:close/>
                <a:moveTo>
                  <a:pt x="9370330" y="1450457"/>
                </a:moveTo>
                <a:lnTo>
                  <a:pt x="8636074" y="2184717"/>
                </a:lnTo>
                <a:lnTo>
                  <a:pt x="8636074" y="2273188"/>
                </a:lnTo>
                <a:lnTo>
                  <a:pt x="9370332" y="3007445"/>
                </a:lnTo>
                <a:lnTo>
                  <a:pt x="10101903" y="2275874"/>
                </a:lnTo>
                <a:lnTo>
                  <a:pt x="10101903" y="2182031"/>
                </a:lnTo>
                <a:close/>
                <a:moveTo>
                  <a:pt x="7731877" y="1450457"/>
                </a:moveTo>
                <a:lnTo>
                  <a:pt x="6997422" y="2184913"/>
                </a:lnTo>
                <a:lnTo>
                  <a:pt x="6997422" y="2272997"/>
                </a:lnTo>
                <a:lnTo>
                  <a:pt x="7731873" y="3007448"/>
                </a:lnTo>
                <a:lnTo>
                  <a:pt x="8463251" y="2276069"/>
                </a:lnTo>
                <a:lnTo>
                  <a:pt x="8463251" y="2181835"/>
                </a:lnTo>
                <a:close/>
                <a:moveTo>
                  <a:pt x="4455004" y="1450457"/>
                </a:moveTo>
                <a:lnTo>
                  <a:pt x="3720132" y="2185317"/>
                </a:lnTo>
                <a:lnTo>
                  <a:pt x="3720132" y="2272595"/>
                </a:lnTo>
                <a:lnTo>
                  <a:pt x="4454997" y="3007447"/>
                </a:lnTo>
                <a:lnTo>
                  <a:pt x="5185965" y="2276470"/>
                </a:lnTo>
                <a:lnTo>
                  <a:pt x="5185965" y="2181431"/>
                </a:lnTo>
                <a:close/>
                <a:moveTo>
                  <a:pt x="11740554" y="1319511"/>
                </a:moveTo>
                <a:lnTo>
                  <a:pt x="11913377" y="1319511"/>
                </a:lnTo>
                <a:lnTo>
                  <a:pt x="11913377" y="1492334"/>
                </a:lnTo>
                <a:lnTo>
                  <a:pt x="11740554" y="1492334"/>
                </a:lnTo>
                <a:close/>
                <a:moveTo>
                  <a:pt x="10101903" y="1319511"/>
                </a:moveTo>
                <a:lnTo>
                  <a:pt x="10274725" y="1319511"/>
                </a:lnTo>
                <a:lnTo>
                  <a:pt x="10274725" y="1492334"/>
                </a:lnTo>
                <a:lnTo>
                  <a:pt x="10101903" y="1492334"/>
                </a:lnTo>
                <a:close/>
                <a:moveTo>
                  <a:pt x="8463251" y="1319511"/>
                </a:moveTo>
                <a:lnTo>
                  <a:pt x="8636074" y="1319511"/>
                </a:lnTo>
                <a:lnTo>
                  <a:pt x="8636074" y="1492334"/>
                </a:lnTo>
                <a:lnTo>
                  <a:pt x="8463251" y="1492334"/>
                </a:lnTo>
                <a:close/>
                <a:moveTo>
                  <a:pt x="6824599" y="1319511"/>
                </a:moveTo>
                <a:lnTo>
                  <a:pt x="6997422" y="1319511"/>
                </a:lnTo>
                <a:lnTo>
                  <a:pt x="6997422" y="1492334"/>
                </a:lnTo>
                <a:lnTo>
                  <a:pt x="6824599" y="1492334"/>
                </a:lnTo>
                <a:close/>
                <a:moveTo>
                  <a:pt x="5185950" y="1319511"/>
                </a:moveTo>
                <a:lnTo>
                  <a:pt x="5358775" y="1319511"/>
                </a:lnTo>
                <a:lnTo>
                  <a:pt x="5358775" y="1492334"/>
                </a:lnTo>
                <a:lnTo>
                  <a:pt x="5185950" y="1492334"/>
                </a:lnTo>
                <a:close/>
                <a:moveTo>
                  <a:pt x="3547299" y="1319511"/>
                </a:moveTo>
                <a:lnTo>
                  <a:pt x="3720121" y="1319511"/>
                </a:lnTo>
                <a:lnTo>
                  <a:pt x="3720121" y="1492334"/>
                </a:lnTo>
                <a:lnTo>
                  <a:pt x="3547299" y="1492334"/>
                </a:lnTo>
                <a:close/>
                <a:moveTo>
                  <a:pt x="1908651" y="1319511"/>
                </a:moveTo>
                <a:lnTo>
                  <a:pt x="2081474" y="1319511"/>
                </a:lnTo>
                <a:lnTo>
                  <a:pt x="2081474" y="1492334"/>
                </a:lnTo>
                <a:lnTo>
                  <a:pt x="1908651" y="1492334"/>
                </a:lnTo>
                <a:close/>
                <a:moveTo>
                  <a:pt x="269999" y="1319511"/>
                </a:moveTo>
                <a:lnTo>
                  <a:pt x="442822" y="1319511"/>
                </a:lnTo>
                <a:lnTo>
                  <a:pt x="442822" y="1492334"/>
                </a:lnTo>
                <a:lnTo>
                  <a:pt x="269999" y="1492334"/>
                </a:lnTo>
                <a:close/>
                <a:moveTo>
                  <a:pt x="6867736" y="676139"/>
                </a:moveTo>
                <a:lnTo>
                  <a:pt x="6134153" y="1409725"/>
                </a:lnTo>
                <a:lnTo>
                  <a:pt x="6861854" y="2137428"/>
                </a:lnTo>
                <a:lnTo>
                  <a:pt x="6963440" y="2137428"/>
                </a:lnTo>
                <a:lnTo>
                  <a:pt x="7691142" y="1409724"/>
                </a:lnTo>
                <a:lnTo>
                  <a:pt x="6957561" y="676139"/>
                </a:lnTo>
                <a:close/>
                <a:moveTo>
                  <a:pt x="5229309" y="676139"/>
                </a:moveTo>
                <a:lnTo>
                  <a:pt x="4495740" y="1409724"/>
                </a:lnTo>
                <a:lnTo>
                  <a:pt x="5223429" y="2137429"/>
                </a:lnTo>
                <a:lnTo>
                  <a:pt x="5325001" y="2137429"/>
                </a:lnTo>
                <a:lnTo>
                  <a:pt x="6052685" y="1409725"/>
                </a:lnTo>
                <a:lnTo>
                  <a:pt x="5319125" y="676139"/>
                </a:lnTo>
                <a:close/>
                <a:moveTo>
                  <a:pt x="3590849" y="676139"/>
                </a:moveTo>
                <a:lnTo>
                  <a:pt x="2857284" y="1409727"/>
                </a:lnTo>
                <a:lnTo>
                  <a:pt x="3584964" y="2137429"/>
                </a:lnTo>
                <a:lnTo>
                  <a:pt x="3686549" y="2137429"/>
                </a:lnTo>
                <a:lnTo>
                  <a:pt x="4414265" y="1409724"/>
                </a:lnTo>
                <a:lnTo>
                  <a:pt x="3680672" y="676139"/>
                </a:lnTo>
                <a:close/>
                <a:moveTo>
                  <a:pt x="1952425" y="676139"/>
                </a:moveTo>
                <a:lnTo>
                  <a:pt x="1218836" y="1409728"/>
                </a:lnTo>
                <a:lnTo>
                  <a:pt x="1946542" y="2137429"/>
                </a:lnTo>
                <a:lnTo>
                  <a:pt x="2048130" y="2137429"/>
                </a:lnTo>
                <a:lnTo>
                  <a:pt x="2775813" y="1409727"/>
                </a:lnTo>
                <a:lnTo>
                  <a:pt x="2042245" y="676139"/>
                </a:lnTo>
                <a:close/>
                <a:moveTo>
                  <a:pt x="10144648" y="676138"/>
                </a:moveTo>
                <a:lnTo>
                  <a:pt x="9411064" y="1409725"/>
                </a:lnTo>
                <a:lnTo>
                  <a:pt x="10138764" y="2137428"/>
                </a:lnTo>
                <a:lnTo>
                  <a:pt x="10240351" y="2137428"/>
                </a:lnTo>
                <a:lnTo>
                  <a:pt x="10968050" y="1409725"/>
                </a:lnTo>
                <a:lnTo>
                  <a:pt x="10234466" y="676138"/>
                </a:lnTo>
                <a:close/>
                <a:moveTo>
                  <a:pt x="8506193" y="676138"/>
                </a:moveTo>
                <a:lnTo>
                  <a:pt x="7772612" y="1409722"/>
                </a:lnTo>
                <a:lnTo>
                  <a:pt x="8500314" y="2137428"/>
                </a:lnTo>
                <a:lnTo>
                  <a:pt x="8601893" y="2137428"/>
                </a:lnTo>
                <a:lnTo>
                  <a:pt x="9329595" y="1409724"/>
                </a:lnTo>
                <a:lnTo>
                  <a:pt x="8596014" y="676138"/>
                </a:lnTo>
                <a:close/>
                <a:moveTo>
                  <a:pt x="9282577" y="503317"/>
                </a:moveTo>
                <a:lnTo>
                  <a:pt x="9455400" y="503317"/>
                </a:lnTo>
                <a:lnTo>
                  <a:pt x="9455400" y="676138"/>
                </a:lnTo>
                <a:lnTo>
                  <a:pt x="9282577" y="676138"/>
                </a:lnTo>
                <a:close/>
                <a:moveTo>
                  <a:pt x="7643925" y="503317"/>
                </a:moveTo>
                <a:lnTo>
                  <a:pt x="7816748" y="503317"/>
                </a:lnTo>
                <a:lnTo>
                  <a:pt x="7816748" y="676138"/>
                </a:lnTo>
                <a:lnTo>
                  <a:pt x="7643925" y="676138"/>
                </a:lnTo>
                <a:close/>
                <a:moveTo>
                  <a:pt x="6005276" y="503317"/>
                </a:moveTo>
                <a:lnTo>
                  <a:pt x="6178096" y="503317"/>
                </a:lnTo>
                <a:lnTo>
                  <a:pt x="6178096" y="676139"/>
                </a:lnTo>
                <a:lnTo>
                  <a:pt x="6005276" y="676139"/>
                </a:lnTo>
                <a:close/>
                <a:moveTo>
                  <a:pt x="4366642" y="503317"/>
                </a:moveTo>
                <a:lnTo>
                  <a:pt x="4539471" y="503317"/>
                </a:lnTo>
                <a:lnTo>
                  <a:pt x="4539471" y="676139"/>
                </a:lnTo>
                <a:lnTo>
                  <a:pt x="4366642" y="676139"/>
                </a:lnTo>
                <a:close/>
                <a:moveTo>
                  <a:pt x="2728006" y="503317"/>
                </a:moveTo>
                <a:lnTo>
                  <a:pt x="2900827" y="503317"/>
                </a:lnTo>
                <a:lnTo>
                  <a:pt x="2900827" y="676139"/>
                </a:lnTo>
                <a:lnTo>
                  <a:pt x="2728006" y="676139"/>
                </a:lnTo>
                <a:close/>
                <a:moveTo>
                  <a:pt x="1089356" y="503317"/>
                </a:moveTo>
                <a:lnTo>
                  <a:pt x="1262180" y="503317"/>
                </a:lnTo>
                <a:lnTo>
                  <a:pt x="1262180" y="676139"/>
                </a:lnTo>
                <a:lnTo>
                  <a:pt x="1089356" y="676139"/>
                </a:lnTo>
                <a:close/>
                <a:moveTo>
                  <a:pt x="10921228" y="503315"/>
                </a:moveTo>
                <a:lnTo>
                  <a:pt x="11094051" y="503315"/>
                </a:lnTo>
                <a:lnTo>
                  <a:pt x="11094051" y="676138"/>
                </a:lnTo>
                <a:lnTo>
                  <a:pt x="10921228" y="676138"/>
                </a:lnTo>
                <a:close/>
                <a:moveTo>
                  <a:pt x="908640" y="0"/>
                </a:moveTo>
                <a:lnTo>
                  <a:pt x="990112" y="0"/>
                </a:lnTo>
                <a:lnTo>
                  <a:pt x="442858" y="547252"/>
                </a:lnTo>
                <a:lnTo>
                  <a:pt x="442858" y="633743"/>
                </a:lnTo>
                <a:lnTo>
                  <a:pt x="1178101" y="1368995"/>
                </a:lnTo>
                <a:lnTo>
                  <a:pt x="1908688" y="638408"/>
                </a:lnTo>
                <a:lnTo>
                  <a:pt x="1908688" y="542586"/>
                </a:lnTo>
                <a:lnTo>
                  <a:pt x="1366097" y="0"/>
                </a:lnTo>
                <a:lnTo>
                  <a:pt x="1447563" y="0"/>
                </a:lnTo>
                <a:lnTo>
                  <a:pt x="1950888" y="503317"/>
                </a:lnTo>
                <a:lnTo>
                  <a:pt x="2043784" y="503317"/>
                </a:lnTo>
                <a:lnTo>
                  <a:pt x="2547089" y="0"/>
                </a:lnTo>
                <a:lnTo>
                  <a:pt x="2628562" y="0"/>
                </a:lnTo>
                <a:lnTo>
                  <a:pt x="2081516" y="547055"/>
                </a:lnTo>
                <a:lnTo>
                  <a:pt x="2081516" y="633940"/>
                </a:lnTo>
                <a:lnTo>
                  <a:pt x="2816549" y="1368993"/>
                </a:lnTo>
                <a:lnTo>
                  <a:pt x="3547312" y="638208"/>
                </a:lnTo>
                <a:lnTo>
                  <a:pt x="3547312" y="542779"/>
                </a:lnTo>
                <a:lnTo>
                  <a:pt x="3004547" y="0"/>
                </a:lnTo>
                <a:lnTo>
                  <a:pt x="3086016" y="0"/>
                </a:lnTo>
                <a:lnTo>
                  <a:pt x="3589315" y="503317"/>
                </a:lnTo>
                <a:lnTo>
                  <a:pt x="3682203" y="503317"/>
                </a:lnTo>
                <a:lnTo>
                  <a:pt x="4185519" y="0"/>
                </a:lnTo>
                <a:lnTo>
                  <a:pt x="4266995" y="0"/>
                </a:lnTo>
                <a:lnTo>
                  <a:pt x="3720132" y="546854"/>
                </a:lnTo>
                <a:lnTo>
                  <a:pt x="3720132" y="634135"/>
                </a:lnTo>
                <a:lnTo>
                  <a:pt x="4455002" y="1368990"/>
                </a:lnTo>
                <a:lnTo>
                  <a:pt x="5185966" y="638007"/>
                </a:lnTo>
                <a:lnTo>
                  <a:pt x="5185966" y="542984"/>
                </a:lnTo>
                <a:lnTo>
                  <a:pt x="4642992" y="0"/>
                </a:lnTo>
                <a:lnTo>
                  <a:pt x="4724451" y="0"/>
                </a:lnTo>
                <a:lnTo>
                  <a:pt x="5227769" y="503317"/>
                </a:lnTo>
                <a:lnTo>
                  <a:pt x="5320660" y="503317"/>
                </a:lnTo>
                <a:lnTo>
                  <a:pt x="5823964" y="0"/>
                </a:lnTo>
                <a:lnTo>
                  <a:pt x="5905430" y="0"/>
                </a:lnTo>
                <a:lnTo>
                  <a:pt x="5358787" y="546658"/>
                </a:lnTo>
                <a:lnTo>
                  <a:pt x="5358787" y="634336"/>
                </a:lnTo>
                <a:lnTo>
                  <a:pt x="6093420" y="1368992"/>
                </a:lnTo>
                <a:lnTo>
                  <a:pt x="6824599" y="637807"/>
                </a:lnTo>
                <a:lnTo>
                  <a:pt x="6824599" y="543179"/>
                </a:lnTo>
                <a:lnTo>
                  <a:pt x="6281420" y="0"/>
                </a:lnTo>
                <a:lnTo>
                  <a:pt x="6362891" y="0"/>
                </a:lnTo>
                <a:lnTo>
                  <a:pt x="6866209" y="503317"/>
                </a:lnTo>
                <a:lnTo>
                  <a:pt x="6959091" y="503317"/>
                </a:lnTo>
                <a:lnTo>
                  <a:pt x="7462407" y="0"/>
                </a:lnTo>
                <a:lnTo>
                  <a:pt x="7543877" y="0"/>
                </a:lnTo>
                <a:lnTo>
                  <a:pt x="6997422" y="546453"/>
                </a:lnTo>
                <a:lnTo>
                  <a:pt x="6997422" y="634529"/>
                </a:lnTo>
                <a:lnTo>
                  <a:pt x="7731877" y="1368988"/>
                </a:lnTo>
                <a:lnTo>
                  <a:pt x="8463251" y="637611"/>
                </a:lnTo>
                <a:lnTo>
                  <a:pt x="8463251" y="543377"/>
                </a:lnTo>
                <a:lnTo>
                  <a:pt x="7919874" y="0"/>
                </a:lnTo>
                <a:lnTo>
                  <a:pt x="8001342" y="0"/>
                </a:lnTo>
                <a:lnTo>
                  <a:pt x="8504658" y="503317"/>
                </a:lnTo>
                <a:lnTo>
                  <a:pt x="8597545" y="503317"/>
                </a:lnTo>
                <a:lnTo>
                  <a:pt x="9100862" y="0"/>
                </a:lnTo>
                <a:lnTo>
                  <a:pt x="9182332" y="0"/>
                </a:lnTo>
                <a:lnTo>
                  <a:pt x="8636074" y="546258"/>
                </a:lnTo>
                <a:lnTo>
                  <a:pt x="8636074" y="634731"/>
                </a:lnTo>
                <a:lnTo>
                  <a:pt x="9370328" y="1368992"/>
                </a:lnTo>
                <a:lnTo>
                  <a:pt x="10101903" y="637414"/>
                </a:lnTo>
                <a:lnTo>
                  <a:pt x="10101903" y="543575"/>
                </a:lnTo>
                <a:lnTo>
                  <a:pt x="9558327" y="0"/>
                </a:lnTo>
                <a:lnTo>
                  <a:pt x="9639797" y="0"/>
                </a:lnTo>
                <a:lnTo>
                  <a:pt x="10143113" y="503315"/>
                </a:lnTo>
                <a:lnTo>
                  <a:pt x="10235999" y="503315"/>
                </a:lnTo>
                <a:lnTo>
                  <a:pt x="10739316" y="0"/>
                </a:lnTo>
                <a:lnTo>
                  <a:pt x="10820787" y="0"/>
                </a:lnTo>
                <a:lnTo>
                  <a:pt x="10274725" y="546060"/>
                </a:lnTo>
                <a:lnTo>
                  <a:pt x="10274725" y="634929"/>
                </a:lnTo>
                <a:lnTo>
                  <a:pt x="11008785" y="1368992"/>
                </a:lnTo>
                <a:lnTo>
                  <a:pt x="11740554" y="637218"/>
                </a:lnTo>
                <a:lnTo>
                  <a:pt x="11740554" y="543765"/>
                </a:lnTo>
                <a:lnTo>
                  <a:pt x="11196788" y="0"/>
                </a:lnTo>
                <a:lnTo>
                  <a:pt x="11278258" y="0"/>
                </a:lnTo>
                <a:lnTo>
                  <a:pt x="11781575" y="503315"/>
                </a:lnTo>
                <a:lnTo>
                  <a:pt x="11874457" y="503315"/>
                </a:lnTo>
                <a:lnTo>
                  <a:pt x="12192000" y="185773"/>
                </a:lnTo>
                <a:lnTo>
                  <a:pt x="12192000" y="267240"/>
                </a:lnTo>
                <a:lnTo>
                  <a:pt x="11913377" y="545862"/>
                </a:lnTo>
                <a:lnTo>
                  <a:pt x="11913377" y="635117"/>
                </a:lnTo>
                <a:lnTo>
                  <a:pt x="12192000" y="913742"/>
                </a:lnTo>
                <a:lnTo>
                  <a:pt x="12192000" y="995212"/>
                </a:lnTo>
                <a:lnTo>
                  <a:pt x="11872927" y="676138"/>
                </a:lnTo>
                <a:lnTo>
                  <a:pt x="11783102" y="676138"/>
                </a:lnTo>
                <a:lnTo>
                  <a:pt x="11049519" y="1409724"/>
                </a:lnTo>
                <a:lnTo>
                  <a:pt x="11777219" y="2137428"/>
                </a:lnTo>
                <a:lnTo>
                  <a:pt x="11878803" y="2137428"/>
                </a:lnTo>
                <a:lnTo>
                  <a:pt x="12192000" y="1824230"/>
                </a:lnTo>
                <a:lnTo>
                  <a:pt x="12192000" y="1905702"/>
                </a:lnTo>
                <a:lnTo>
                  <a:pt x="11913377" y="2184326"/>
                </a:lnTo>
                <a:lnTo>
                  <a:pt x="11913377" y="2273584"/>
                </a:lnTo>
                <a:lnTo>
                  <a:pt x="12192000" y="2552207"/>
                </a:lnTo>
                <a:lnTo>
                  <a:pt x="12192000" y="2633678"/>
                </a:lnTo>
                <a:lnTo>
                  <a:pt x="11868573" y="2310250"/>
                </a:lnTo>
                <a:lnTo>
                  <a:pt x="11787452" y="2310250"/>
                </a:lnTo>
                <a:lnTo>
                  <a:pt x="11049520" y="3048182"/>
                </a:lnTo>
                <a:lnTo>
                  <a:pt x="11780755" y="3779399"/>
                </a:lnTo>
                <a:lnTo>
                  <a:pt x="11875268" y="3779399"/>
                </a:lnTo>
                <a:lnTo>
                  <a:pt x="12192000" y="3462675"/>
                </a:lnTo>
                <a:lnTo>
                  <a:pt x="12192000" y="3544143"/>
                </a:lnTo>
                <a:lnTo>
                  <a:pt x="11913377" y="3822759"/>
                </a:lnTo>
                <a:lnTo>
                  <a:pt x="11913377" y="3912020"/>
                </a:lnTo>
                <a:lnTo>
                  <a:pt x="12192000" y="4190643"/>
                </a:lnTo>
                <a:lnTo>
                  <a:pt x="12192000" y="4272109"/>
                </a:lnTo>
                <a:lnTo>
                  <a:pt x="11872112" y="3952222"/>
                </a:lnTo>
                <a:lnTo>
                  <a:pt x="11783914" y="3952222"/>
                </a:lnTo>
                <a:lnTo>
                  <a:pt x="11049520" y="4686614"/>
                </a:lnTo>
                <a:lnTo>
                  <a:pt x="11781473" y="5418567"/>
                </a:lnTo>
                <a:lnTo>
                  <a:pt x="11874549" y="5418567"/>
                </a:lnTo>
                <a:lnTo>
                  <a:pt x="12192000" y="5101116"/>
                </a:lnTo>
                <a:lnTo>
                  <a:pt x="12192000" y="5182587"/>
                </a:lnTo>
                <a:lnTo>
                  <a:pt x="11913377" y="5461209"/>
                </a:lnTo>
                <a:lnTo>
                  <a:pt x="11913377" y="5550471"/>
                </a:lnTo>
                <a:lnTo>
                  <a:pt x="12192000" y="5829094"/>
                </a:lnTo>
                <a:lnTo>
                  <a:pt x="12192000" y="5910567"/>
                </a:lnTo>
                <a:lnTo>
                  <a:pt x="11872823" y="5591390"/>
                </a:lnTo>
                <a:lnTo>
                  <a:pt x="11783197" y="5591390"/>
                </a:lnTo>
                <a:lnTo>
                  <a:pt x="11049516" y="6325071"/>
                </a:lnTo>
                <a:lnTo>
                  <a:pt x="11582446" y="6858000"/>
                </a:lnTo>
                <a:lnTo>
                  <a:pt x="11500974" y="6858000"/>
                </a:lnTo>
                <a:lnTo>
                  <a:pt x="11008781" y="6365806"/>
                </a:lnTo>
                <a:lnTo>
                  <a:pt x="10516586" y="6858000"/>
                </a:lnTo>
                <a:lnTo>
                  <a:pt x="10435116" y="6858000"/>
                </a:lnTo>
                <a:lnTo>
                  <a:pt x="10968045" y="6325071"/>
                </a:lnTo>
                <a:lnTo>
                  <a:pt x="10234364" y="5591390"/>
                </a:lnTo>
                <a:lnTo>
                  <a:pt x="10144745" y="5591390"/>
                </a:lnTo>
                <a:lnTo>
                  <a:pt x="9411065" y="6325069"/>
                </a:lnTo>
                <a:lnTo>
                  <a:pt x="9943996" y="6858000"/>
                </a:lnTo>
                <a:lnTo>
                  <a:pt x="9862523" y="6858000"/>
                </a:lnTo>
                <a:lnTo>
                  <a:pt x="9370328" y="6365806"/>
                </a:lnTo>
                <a:lnTo>
                  <a:pt x="8878134" y="6858000"/>
                </a:lnTo>
                <a:lnTo>
                  <a:pt x="8796667" y="6858000"/>
                </a:lnTo>
                <a:lnTo>
                  <a:pt x="9329595" y="6325072"/>
                </a:lnTo>
                <a:lnTo>
                  <a:pt x="8595914" y="5591390"/>
                </a:lnTo>
                <a:lnTo>
                  <a:pt x="8506293" y="5591390"/>
                </a:lnTo>
                <a:lnTo>
                  <a:pt x="7772608" y="6325072"/>
                </a:lnTo>
                <a:lnTo>
                  <a:pt x="8305536" y="6858000"/>
                </a:lnTo>
                <a:lnTo>
                  <a:pt x="8224066" y="6858000"/>
                </a:lnTo>
                <a:lnTo>
                  <a:pt x="7731873" y="6365807"/>
                </a:lnTo>
                <a:lnTo>
                  <a:pt x="7239682" y="6858000"/>
                </a:lnTo>
                <a:lnTo>
                  <a:pt x="7158212" y="6858000"/>
                </a:lnTo>
                <a:lnTo>
                  <a:pt x="7691139" y="6325072"/>
                </a:lnTo>
                <a:lnTo>
                  <a:pt x="6957458" y="5591390"/>
                </a:lnTo>
                <a:lnTo>
                  <a:pt x="6867837" y="5591390"/>
                </a:lnTo>
                <a:lnTo>
                  <a:pt x="6134155" y="6325074"/>
                </a:lnTo>
                <a:lnTo>
                  <a:pt x="6667081" y="6858000"/>
                </a:lnTo>
                <a:lnTo>
                  <a:pt x="6585611" y="6858000"/>
                </a:lnTo>
                <a:lnTo>
                  <a:pt x="6093420" y="6365809"/>
                </a:lnTo>
                <a:lnTo>
                  <a:pt x="5601241" y="6858000"/>
                </a:lnTo>
                <a:lnTo>
                  <a:pt x="5519777" y="6858000"/>
                </a:lnTo>
                <a:lnTo>
                  <a:pt x="6052687" y="6325074"/>
                </a:lnTo>
                <a:lnTo>
                  <a:pt x="5319020" y="5591390"/>
                </a:lnTo>
                <a:lnTo>
                  <a:pt x="5229403" y="5591390"/>
                </a:lnTo>
                <a:lnTo>
                  <a:pt x="4495737" y="6325072"/>
                </a:lnTo>
                <a:lnTo>
                  <a:pt x="5028651" y="6858000"/>
                </a:lnTo>
                <a:lnTo>
                  <a:pt x="4947185" y="6858000"/>
                </a:lnTo>
                <a:lnTo>
                  <a:pt x="4454997" y="6365807"/>
                </a:lnTo>
                <a:lnTo>
                  <a:pt x="3962793" y="6858000"/>
                </a:lnTo>
                <a:lnTo>
                  <a:pt x="3881322" y="6858000"/>
                </a:lnTo>
                <a:lnTo>
                  <a:pt x="4414258" y="6325072"/>
                </a:lnTo>
                <a:lnTo>
                  <a:pt x="3680564" y="5591390"/>
                </a:lnTo>
                <a:lnTo>
                  <a:pt x="3590947" y="5591390"/>
                </a:lnTo>
                <a:lnTo>
                  <a:pt x="2857282" y="6325074"/>
                </a:lnTo>
                <a:lnTo>
                  <a:pt x="3390191" y="6858000"/>
                </a:lnTo>
                <a:lnTo>
                  <a:pt x="3308720" y="6858000"/>
                </a:lnTo>
                <a:lnTo>
                  <a:pt x="2816545" y="6365809"/>
                </a:lnTo>
                <a:lnTo>
                  <a:pt x="2324368" y="6858000"/>
                </a:lnTo>
                <a:lnTo>
                  <a:pt x="2242901" y="6858000"/>
                </a:lnTo>
                <a:lnTo>
                  <a:pt x="2775812" y="6325075"/>
                </a:lnTo>
                <a:lnTo>
                  <a:pt x="2042142" y="5591390"/>
                </a:lnTo>
                <a:lnTo>
                  <a:pt x="1952525" y="5591390"/>
                </a:lnTo>
                <a:lnTo>
                  <a:pt x="1218836" y="6325074"/>
                </a:lnTo>
                <a:lnTo>
                  <a:pt x="1751766" y="6858000"/>
                </a:lnTo>
                <a:lnTo>
                  <a:pt x="1670295" y="6858000"/>
                </a:lnTo>
                <a:lnTo>
                  <a:pt x="1178103" y="6365809"/>
                </a:lnTo>
                <a:lnTo>
                  <a:pt x="685912" y="6858000"/>
                </a:lnTo>
                <a:lnTo>
                  <a:pt x="604442" y="6858000"/>
                </a:lnTo>
                <a:lnTo>
                  <a:pt x="1137368" y="6325074"/>
                </a:lnTo>
                <a:lnTo>
                  <a:pt x="403687" y="5591390"/>
                </a:lnTo>
                <a:lnTo>
                  <a:pt x="314068" y="5591390"/>
                </a:lnTo>
                <a:lnTo>
                  <a:pt x="0" y="5905454"/>
                </a:lnTo>
                <a:lnTo>
                  <a:pt x="0" y="5823984"/>
                </a:lnTo>
                <a:lnTo>
                  <a:pt x="270015" y="5553973"/>
                </a:lnTo>
                <a:lnTo>
                  <a:pt x="270015" y="5457718"/>
                </a:lnTo>
                <a:lnTo>
                  <a:pt x="0" y="5187707"/>
                </a:lnTo>
                <a:lnTo>
                  <a:pt x="0" y="5106238"/>
                </a:lnTo>
                <a:lnTo>
                  <a:pt x="312334" y="5418567"/>
                </a:lnTo>
                <a:lnTo>
                  <a:pt x="405422" y="5418567"/>
                </a:lnTo>
                <a:lnTo>
                  <a:pt x="1137366" y="4686620"/>
                </a:lnTo>
                <a:lnTo>
                  <a:pt x="402969" y="3952222"/>
                </a:lnTo>
                <a:lnTo>
                  <a:pt x="314782" y="3952222"/>
                </a:lnTo>
                <a:lnTo>
                  <a:pt x="0" y="4267000"/>
                </a:lnTo>
                <a:lnTo>
                  <a:pt x="0" y="4185531"/>
                </a:lnTo>
                <a:lnTo>
                  <a:pt x="270021" y="3915515"/>
                </a:lnTo>
                <a:lnTo>
                  <a:pt x="270021" y="3819273"/>
                </a:lnTo>
                <a:lnTo>
                  <a:pt x="0" y="3549264"/>
                </a:lnTo>
                <a:lnTo>
                  <a:pt x="0" y="3467795"/>
                </a:lnTo>
                <a:lnTo>
                  <a:pt x="311617" y="3779399"/>
                </a:lnTo>
                <a:lnTo>
                  <a:pt x="406137" y="3779399"/>
                </a:lnTo>
                <a:lnTo>
                  <a:pt x="1137368" y="3048185"/>
                </a:lnTo>
                <a:lnTo>
                  <a:pt x="399436" y="2310252"/>
                </a:lnTo>
                <a:lnTo>
                  <a:pt x="318316" y="2310252"/>
                </a:lnTo>
                <a:lnTo>
                  <a:pt x="0" y="2628563"/>
                </a:lnTo>
                <a:lnTo>
                  <a:pt x="0" y="2547095"/>
                </a:lnTo>
                <a:lnTo>
                  <a:pt x="270029" y="2277071"/>
                </a:lnTo>
                <a:lnTo>
                  <a:pt x="270029" y="2180845"/>
                </a:lnTo>
                <a:lnTo>
                  <a:pt x="0" y="1910819"/>
                </a:lnTo>
                <a:lnTo>
                  <a:pt x="0" y="1829350"/>
                </a:lnTo>
                <a:lnTo>
                  <a:pt x="308083" y="2137429"/>
                </a:lnTo>
                <a:lnTo>
                  <a:pt x="409669" y="2137429"/>
                </a:lnTo>
                <a:lnTo>
                  <a:pt x="1137368" y="1409728"/>
                </a:lnTo>
                <a:lnTo>
                  <a:pt x="403782" y="676139"/>
                </a:lnTo>
                <a:lnTo>
                  <a:pt x="313968" y="676139"/>
                </a:lnTo>
                <a:lnTo>
                  <a:pt x="0" y="990105"/>
                </a:lnTo>
                <a:lnTo>
                  <a:pt x="0" y="908638"/>
                </a:lnTo>
                <a:lnTo>
                  <a:pt x="270036" y="638604"/>
                </a:lnTo>
                <a:lnTo>
                  <a:pt x="270036" y="542392"/>
                </a:lnTo>
                <a:lnTo>
                  <a:pt x="0" y="272361"/>
                </a:lnTo>
                <a:lnTo>
                  <a:pt x="0" y="190891"/>
                </a:lnTo>
                <a:lnTo>
                  <a:pt x="312431" y="503317"/>
                </a:lnTo>
                <a:lnTo>
                  <a:pt x="405323" y="503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0DCF5-6E99-4ECB-BDC3-3E9C3BCCD89A}"/>
              </a:ext>
            </a:extLst>
          </p:cNvPr>
          <p:cNvSpPr>
            <a:spLocks noGrp="1"/>
          </p:cNvSpPr>
          <p:nvPr>
            <p:ph type="ctrTitle"/>
          </p:nvPr>
        </p:nvSpPr>
        <p:spPr>
          <a:xfrm>
            <a:off x="5590120" y="1105351"/>
            <a:ext cx="5477071" cy="3023981"/>
          </a:xfrm>
        </p:spPr>
        <p:txBody>
          <a:bodyPr anchor="b">
            <a:normAutofit/>
          </a:bodyPr>
          <a:lstStyle/>
          <a:p>
            <a:pPr algn="l"/>
            <a:r>
              <a:rPr lang="en-US" sz="4400">
                <a:solidFill>
                  <a:schemeClr val="bg1"/>
                </a:solidFill>
              </a:rPr>
              <a:t>Strategic plan	</a:t>
            </a:r>
          </a:p>
        </p:txBody>
      </p:sp>
      <p:sp>
        <p:nvSpPr>
          <p:cNvPr id="3" name="Subtitle 2">
            <a:extLst>
              <a:ext uri="{FF2B5EF4-FFF2-40B4-BE49-F238E27FC236}">
                <a16:creationId xmlns:a16="http://schemas.microsoft.com/office/drawing/2014/main" id="{88429DD0-CC6E-4780-B74A-E149A9070296}"/>
              </a:ext>
            </a:extLst>
          </p:cNvPr>
          <p:cNvSpPr>
            <a:spLocks noGrp="1"/>
          </p:cNvSpPr>
          <p:nvPr>
            <p:ph type="subTitle" idx="1"/>
          </p:nvPr>
        </p:nvSpPr>
        <p:spPr>
          <a:xfrm>
            <a:off x="5590120" y="4297556"/>
            <a:ext cx="5477071" cy="1431695"/>
          </a:xfrm>
        </p:spPr>
        <p:txBody>
          <a:bodyPr anchor="t">
            <a:normAutofit/>
          </a:bodyPr>
          <a:lstStyle/>
          <a:p>
            <a:r>
              <a:rPr lang="en-US" sz="1600">
                <a:solidFill>
                  <a:schemeClr val="bg1"/>
                </a:solidFill>
              </a:rPr>
              <a:t>NAWIC Midwest Region</a:t>
            </a:r>
          </a:p>
          <a:p>
            <a:r>
              <a:rPr lang="en-US" sz="1600">
                <a:solidFill>
                  <a:schemeClr val="bg1"/>
                </a:solidFill>
              </a:rPr>
              <a:t>2019 Spring Forum</a:t>
            </a:r>
          </a:p>
        </p:txBody>
      </p:sp>
      <p:cxnSp>
        <p:nvCxnSpPr>
          <p:cNvPr id="19"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4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A7AB9-9935-4EF5-BB3F-B5334FCE571A}"/>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 Framework:  goal categories	</a:t>
            </a:r>
          </a:p>
        </p:txBody>
      </p:sp>
      <p:cxnSp>
        <p:nvCxnSpPr>
          <p:cNvPr id="14" name="Straight Connector 13">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1178E3E-1B11-4A9E-8328-AAFCDD96AE91}"/>
              </a:ext>
            </a:extLst>
          </p:cNvPr>
          <p:cNvGraphicFramePr>
            <a:graphicFrameLocks noGrp="1"/>
          </p:cNvGraphicFramePr>
          <p:nvPr>
            <p:ph idx="1"/>
            <p:extLst>
              <p:ext uri="{D42A27DB-BD31-4B8C-83A1-F6EECF244321}">
                <p14:modId xmlns:p14="http://schemas.microsoft.com/office/powerpoint/2010/main" val="3445432783"/>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05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2">
            <a:extLst>
              <a:ext uri="{FF2B5EF4-FFF2-40B4-BE49-F238E27FC236}">
                <a16:creationId xmlns:a16="http://schemas.microsoft.com/office/drawing/2014/main" id="{BADE1CC6-63BB-4F9E-BA01-17961ED130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close up of a sign&#10;&#10;Description generated with high confidence">
            <a:extLst>
              <a:ext uri="{FF2B5EF4-FFF2-40B4-BE49-F238E27FC236}">
                <a16:creationId xmlns:a16="http://schemas.microsoft.com/office/drawing/2014/main" id="{F4EE7D89-C737-4A8A-A773-07625519E7A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1882464" y="1326777"/>
            <a:ext cx="8427072" cy="3623641"/>
          </a:xfrm>
          <a:prstGeom prst="rect">
            <a:avLst/>
          </a:prstGeom>
        </p:spPr>
      </p:pic>
    </p:spTree>
    <p:extLst>
      <p:ext uri="{BB962C8B-B14F-4D97-AF65-F5344CB8AC3E}">
        <p14:creationId xmlns:p14="http://schemas.microsoft.com/office/powerpoint/2010/main" val="183468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A2B119E8-6B5C-4AA1-B84C-AEF0A1FE2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8A616-5B03-446C-9876-3B52DB8FFD58}"/>
              </a:ext>
            </a:extLst>
          </p:cNvPr>
          <p:cNvSpPr>
            <a:spLocks noGrp="1"/>
          </p:cNvSpPr>
          <p:nvPr>
            <p:ph type="title"/>
          </p:nvPr>
        </p:nvSpPr>
        <p:spPr>
          <a:xfrm>
            <a:off x="1024128" y="4971088"/>
            <a:ext cx="9720072" cy="1499616"/>
          </a:xfrm>
        </p:spPr>
        <p:txBody>
          <a:bodyPr vert="horz" lIns="91440" tIns="45720" rIns="91440" bIns="45720" rtlCol="0" anchor="ctr">
            <a:normAutofit/>
          </a:bodyPr>
          <a:lstStyle/>
          <a:p>
            <a:r>
              <a:rPr lang="en-US" sz="5000">
                <a:solidFill>
                  <a:srgbClr val="FFFFFF"/>
                </a:solidFill>
              </a:rPr>
              <a:t>Specific</a:t>
            </a:r>
          </a:p>
        </p:txBody>
      </p:sp>
      <p:cxnSp>
        <p:nvCxnSpPr>
          <p:cNvPr id="34" name="Straight Connector 33">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3" name="Text Placeholder 5">
            <a:extLst>
              <a:ext uri="{FF2B5EF4-FFF2-40B4-BE49-F238E27FC236}">
                <a16:creationId xmlns:a16="http://schemas.microsoft.com/office/drawing/2014/main" id="{909A95FA-2201-480D-94E8-2A00665C4D85}"/>
              </a:ext>
            </a:extLst>
          </p:cNvPr>
          <p:cNvGraphicFramePr/>
          <p:nvPr>
            <p:extLst>
              <p:ext uri="{D42A27DB-BD31-4B8C-83A1-F6EECF244321}">
                <p14:modId xmlns:p14="http://schemas.microsoft.com/office/powerpoint/2010/main" val="1906681700"/>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80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A2B119E8-6B5C-4AA1-B84C-AEF0A1FE2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5CD0F076-0988-46B4-B88E-9841BBC0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D86D118-092A-43EB-9E97-E7045E973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ED823-138F-4155-A1A3-FF695683DB70}"/>
              </a:ext>
            </a:extLst>
          </p:cNvPr>
          <p:cNvSpPr>
            <a:spLocks noGrp="1"/>
          </p:cNvSpPr>
          <p:nvPr>
            <p:ph type="title"/>
          </p:nvPr>
        </p:nvSpPr>
        <p:spPr>
          <a:xfrm>
            <a:off x="8187269" y="643467"/>
            <a:ext cx="3415612" cy="5571066"/>
          </a:xfrm>
        </p:spPr>
        <p:txBody>
          <a:bodyPr vert="horz" lIns="91440" tIns="45720" rIns="91440" bIns="45720" rtlCol="0" anchor="ctr">
            <a:normAutofit/>
          </a:bodyPr>
          <a:lstStyle/>
          <a:p>
            <a:r>
              <a:rPr lang="en-US" sz="5000">
                <a:solidFill>
                  <a:srgbClr val="FFFFFF"/>
                </a:solidFill>
              </a:rPr>
              <a:t>Measurable</a:t>
            </a:r>
          </a:p>
        </p:txBody>
      </p:sp>
      <p:graphicFrame>
        <p:nvGraphicFramePr>
          <p:cNvPr id="6" name="Text Placeholder 3">
            <a:extLst>
              <a:ext uri="{FF2B5EF4-FFF2-40B4-BE49-F238E27FC236}">
                <a16:creationId xmlns:a16="http://schemas.microsoft.com/office/drawing/2014/main" id="{443B645B-8987-48EA-AC22-8F711FBE92BD}"/>
              </a:ext>
            </a:extLst>
          </p:cNvPr>
          <p:cNvGraphicFramePr/>
          <p:nvPr>
            <p:extLst>
              <p:ext uri="{D42A27DB-BD31-4B8C-83A1-F6EECF244321}">
                <p14:modId xmlns:p14="http://schemas.microsoft.com/office/powerpoint/2010/main" val="4068725446"/>
              </p:ext>
            </p:extLst>
          </p:nvPr>
        </p:nvGraphicFramePr>
        <p:xfrm>
          <a:off x="904875" y="976313"/>
          <a:ext cx="573405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079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FED4B09-A750-4813-AF20-EC6A2D765C82}"/>
              </a:ext>
            </a:extLst>
          </p:cNvPr>
          <p:cNvSpPr>
            <a:spLocks noGrp="1"/>
          </p:cNvSpPr>
          <p:nvPr>
            <p:ph type="title"/>
          </p:nvPr>
        </p:nvSpPr>
        <p:spPr>
          <a:solidFill>
            <a:schemeClr val="accent1"/>
          </a:solidFill>
        </p:spPr>
        <p:txBody>
          <a:bodyPr/>
          <a:lstStyle/>
          <a:p>
            <a:r>
              <a:rPr lang="en-US" dirty="0">
                <a:solidFill>
                  <a:schemeClr val="bg1"/>
                </a:solidFill>
              </a:rPr>
              <a:t>Smart goal setting</a:t>
            </a:r>
          </a:p>
        </p:txBody>
      </p:sp>
      <p:sp>
        <p:nvSpPr>
          <p:cNvPr id="7" name="Text Placeholder 6">
            <a:extLst>
              <a:ext uri="{FF2B5EF4-FFF2-40B4-BE49-F238E27FC236}">
                <a16:creationId xmlns:a16="http://schemas.microsoft.com/office/drawing/2014/main" id="{81CD2969-8336-401A-9928-FF045144748E}"/>
              </a:ext>
            </a:extLst>
          </p:cNvPr>
          <p:cNvSpPr>
            <a:spLocks noGrp="1"/>
          </p:cNvSpPr>
          <p:nvPr>
            <p:ph type="body" idx="1"/>
          </p:nvPr>
        </p:nvSpPr>
        <p:spPr/>
        <p:txBody>
          <a:bodyPr/>
          <a:lstStyle/>
          <a:p>
            <a:r>
              <a:rPr lang="en-US" dirty="0"/>
              <a:t>ATTAINABLE</a:t>
            </a:r>
          </a:p>
        </p:txBody>
      </p:sp>
      <p:sp>
        <p:nvSpPr>
          <p:cNvPr id="4" name="Text Placeholder 3">
            <a:extLst>
              <a:ext uri="{FF2B5EF4-FFF2-40B4-BE49-F238E27FC236}">
                <a16:creationId xmlns:a16="http://schemas.microsoft.com/office/drawing/2014/main" id="{E1DFAE1E-1163-43B7-B05E-EB91151ABDE8}"/>
              </a:ext>
            </a:extLst>
          </p:cNvPr>
          <p:cNvSpPr>
            <a:spLocks noGrp="1"/>
          </p:cNvSpPr>
          <p:nvPr>
            <p:ph sz="half" idx="2"/>
          </p:nvPr>
        </p:nvSpPr>
        <p:spPr/>
        <p:txBody>
          <a:bodyPr/>
          <a:lstStyle/>
          <a:p>
            <a:pPr marL="285750" indent="-285750">
              <a:buFont typeface="Arial" panose="020B0604020202020204" pitchFamily="34" charset="0"/>
              <a:buChar char="•"/>
            </a:pPr>
            <a:r>
              <a:rPr lang="en-US" dirty="0"/>
              <a:t>Investigate</a:t>
            </a:r>
          </a:p>
          <a:p>
            <a:pPr marL="742950" lvl="1" indent="-285750">
              <a:buFont typeface="Arial" panose="020B0604020202020204" pitchFamily="34" charset="0"/>
              <a:buChar char="•"/>
            </a:pPr>
            <a:r>
              <a:rPr lang="en-US" dirty="0"/>
              <a:t>Weigh the cost, time, effort against other obligations and priorities</a:t>
            </a:r>
          </a:p>
          <a:p>
            <a:pPr marL="0" indent="0">
              <a:buNone/>
            </a:pPr>
            <a:endParaRPr lang="en-US" dirty="0"/>
          </a:p>
          <a:p>
            <a:pPr marL="742950" lvl="1" indent="-285750">
              <a:buFont typeface="Arial" panose="020B0604020202020204" pitchFamily="34" charset="0"/>
              <a:buChar char="•"/>
            </a:pPr>
            <a:endParaRPr lang="en-US" dirty="0"/>
          </a:p>
          <a:p>
            <a:pPr marL="569214" indent="-285750"/>
            <a:endParaRPr lang="en-US" dirty="0"/>
          </a:p>
          <a:p>
            <a:endParaRPr lang="en-US" dirty="0"/>
          </a:p>
        </p:txBody>
      </p:sp>
      <p:sp>
        <p:nvSpPr>
          <p:cNvPr id="8" name="Text Placeholder 7">
            <a:extLst>
              <a:ext uri="{FF2B5EF4-FFF2-40B4-BE49-F238E27FC236}">
                <a16:creationId xmlns:a16="http://schemas.microsoft.com/office/drawing/2014/main" id="{093F11D0-FFF0-4BBD-8D44-98D8770CAD0E}"/>
              </a:ext>
            </a:extLst>
          </p:cNvPr>
          <p:cNvSpPr>
            <a:spLocks noGrp="1"/>
          </p:cNvSpPr>
          <p:nvPr>
            <p:ph type="body" sz="quarter" idx="3"/>
          </p:nvPr>
        </p:nvSpPr>
        <p:spPr/>
        <p:txBody>
          <a:bodyPr/>
          <a:lstStyle/>
          <a:p>
            <a:r>
              <a:rPr lang="en-US" dirty="0"/>
              <a:t>RELEVANT</a:t>
            </a:r>
          </a:p>
        </p:txBody>
      </p:sp>
      <p:sp>
        <p:nvSpPr>
          <p:cNvPr id="6" name="Content Placeholder 5">
            <a:extLst>
              <a:ext uri="{FF2B5EF4-FFF2-40B4-BE49-F238E27FC236}">
                <a16:creationId xmlns:a16="http://schemas.microsoft.com/office/drawing/2014/main" id="{0F9050CF-7FB6-4133-8135-268DACDD4FD9}"/>
              </a:ext>
            </a:extLst>
          </p:cNvPr>
          <p:cNvSpPr>
            <a:spLocks noGrp="1"/>
          </p:cNvSpPr>
          <p:nvPr>
            <p:ph sz="quarter" idx="4"/>
          </p:nvPr>
        </p:nvSpPr>
        <p:spPr/>
        <p:txBody>
          <a:bodyPr/>
          <a:lstStyle/>
          <a:p>
            <a:pPr marL="285750" indent="-285750">
              <a:buFont typeface="Arial" panose="020B0604020202020204" pitchFamily="34" charset="0"/>
              <a:buChar char="•"/>
            </a:pPr>
            <a:r>
              <a:rPr lang="en-US" dirty="0"/>
              <a:t>Why do we want to reach this goal?</a:t>
            </a:r>
          </a:p>
          <a:p>
            <a:pPr marL="285750" indent="-285750">
              <a:buFont typeface="Arial" panose="020B0604020202020204" pitchFamily="34" charset="0"/>
              <a:buChar char="•"/>
            </a:pPr>
            <a:r>
              <a:rPr lang="en-US" dirty="0"/>
              <a:t>Do we have the resource and skills?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0423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076D3409-44BB-4A71-9A9D-327EE2380C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ectangle 37">
            <a:extLst>
              <a:ext uri="{FF2B5EF4-FFF2-40B4-BE49-F238E27FC236}">
                <a16:creationId xmlns:a16="http://schemas.microsoft.com/office/drawing/2014/main" id="{8BAF8016-E872-40F1-9B94-A35F0A8F2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77C5E-9716-4A43-A872-B660676C185E}"/>
              </a:ext>
            </a:extLst>
          </p:cNvPr>
          <p:cNvSpPr>
            <a:spLocks noGrp="1"/>
          </p:cNvSpPr>
          <p:nvPr>
            <p:ph type="title"/>
          </p:nvPr>
        </p:nvSpPr>
        <p:spPr>
          <a:xfrm>
            <a:off x="1024128" y="459317"/>
            <a:ext cx="4389120" cy="1749552"/>
          </a:xfrm>
        </p:spPr>
        <p:txBody>
          <a:bodyPr vert="horz" lIns="91440" tIns="45720" rIns="91440" bIns="45720" rtlCol="0" anchor="ctr">
            <a:normAutofit/>
          </a:bodyPr>
          <a:lstStyle/>
          <a:p>
            <a:r>
              <a:rPr lang="en-US" sz="4400"/>
              <a:t>timely</a:t>
            </a:r>
          </a:p>
        </p:txBody>
      </p:sp>
      <p:cxnSp>
        <p:nvCxnSpPr>
          <p:cNvPr id="43" name="Straight Connector 39">
            <a:extLst>
              <a:ext uri="{FF2B5EF4-FFF2-40B4-BE49-F238E27FC236}">
                <a16:creationId xmlns:a16="http://schemas.microsoft.com/office/drawing/2014/main" id="{16ADB3BB-B0A2-42C1-8E1C-C02BA2A38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846C835-7FAB-4B12-A588-84E0BC746CD6}"/>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85750">
              <a:lnSpc>
                <a:spcPct val="90000"/>
              </a:lnSpc>
              <a:buFont typeface="Arial" panose="020B0604020202020204" pitchFamily="34" charset="0"/>
              <a:buChar char="•"/>
            </a:pPr>
            <a:r>
              <a:rPr lang="en-US" sz="1800" dirty="0"/>
              <a:t>Make a tentative plan</a:t>
            </a:r>
          </a:p>
          <a:p>
            <a:pPr marL="285750" indent="-285750">
              <a:lnSpc>
                <a:spcPct val="90000"/>
              </a:lnSpc>
              <a:buFont typeface="Arial" panose="020B0604020202020204" pitchFamily="34" charset="0"/>
              <a:buChar char="•"/>
            </a:pPr>
            <a:r>
              <a:rPr lang="en-US" sz="1800" dirty="0"/>
              <a:t>Deadlines</a:t>
            </a:r>
          </a:p>
          <a:p>
            <a:pPr marL="285750" indent="-285750">
              <a:lnSpc>
                <a:spcPct val="90000"/>
              </a:lnSpc>
              <a:buFont typeface="Arial" panose="020B0604020202020204" pitchFamily="34" charset="0"/>
              <a:buChar char="•"/>
            </a:pPr>
            <a:r>
              <a:rPr lang="en-US" sz="1800" dirty="0"/>
              <a:t>Realistic and flexible timelines</a:t>
            </a:r>
          </a:p>
        </p:txBody>
      </p:sp>
      <p:pic>
        <p:nvPicPr>
          <p:cNvPr id="6" name="Content Placeholder 5" descr="A close up of a clock&#10;&#10;Description generated with high confidence">
            <a:extLst>
              <a:ext uri="{FF2B5EF4-FFF2-40B4-BE49-F238E27FC236}">
                <a16:creationId xmlns:a16="http://schemas.microsoft.com/office/drawing/2014/main" id="{C901883C-2DD8-4A32-BCD8-022A37766850}"/>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7667" r="-3" b="17788"/>
          <a:stretch/>
        </p:blipFill>
        <p:spPr>
          <a:xfrm>
            <a:off x="7056116" y="960120"/>
            <a:ext cx="4175762" cy="4940852"/>
          </a:xfrm>
          <a:prstGeom prst="rect">
            <a:avLst/>
          </a:prstGeom>
        </p:spPr>
      </p:pic>
    </p:spTree>
    <p:extLst>
      <p:ext uri="{BB962C8B-B14F-4D97-AF65-F5344CB8AC3E}">
        <p14:creationId xmlns:p14="http://schemas.microsoft.com/office/powerpoint/2010/main" val="352366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76D3409-44BB-4A71-9A9D-327EE2380C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E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4401D-352E-4D8B-ABAC-82E5BA92D014}"/>
              </a:ext>
            </a:extLst>
          </p:cNvPr>
          <p:cNvSpPr>
            <a:spLocks noGrp="1"/>
          </p:cNvSpPr>
          <p:nvPr>
            <p:ph type="title"/>
          </p:nvPr>
        </p:nvSpPr>
        <p:spPr>
          <a:xfrm>
            <a:off x="524256" y="4767072"/>
            <a:ext cx="6594189" cy="1625210"/>
          </a:xfrm>
        </p:spPr>
        <p:txBody>
          <a:bodyPr vert="horz" lIns="91440" tIns="45720" rIns="91440" bIns="45720" rtlCol="0" anchor="ctr">
            <a:normAutofit/>
          </a:bodyPr>
          <a:lstStyle/>
          <a:p>
            <a:r>
              <a:rPr lang="en-US" spc="100">
                <a:solidFill>
                  <a:srgbClr val="FFFFFF"/>
                </a:solidFill>
              </a:rPr>
              <a:t>SMART + goals</a:t>
            </a:r>
          </a:p>
        </p:txBody>
      </p:sp>
      <p:pic>
        <p:nvPicPr>
          <p:cNvPr id="8" name="Picture Placeholder 7">
            <a:extLst>
              <a:ext uri="{FF2B5EF4-FFF2-40B4-BE49-F238E27FC236}">
                <a16:creationId xmlns:a16="http://schemas.microsoft.com/office/drawing/2014/main" id="{059C6889-1279-482E-BD27-137FF38D3F52}"/>
              </a:ext>
            </a:extLst>
          </p:cNvPr>
          <p:cNvPicPr>
            <a:picLocks noGrp="1" noChangeAspect="1"/>
          </p:cNvPicPr>
          <p:nvPr>
            <p:ph type="pic" idx="1"/>
          </p:nvPr>
        </p:nvPicPr>
        <p:blipFill rotWithShape="1">
          <a:blip r:embed="rId3"/>
          <a:srcRect t="403" r="1" b="17637"/>
          <a:stretch/>
        </p:blipFill>
        <p:spPr>
          <a:xfrm>
            <a:off x="327547" y="321733"/>
            <a:ext cx="7058306" cy="4107392"/>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F9B9CEA-69B1-49C7-B718-A55DD1678982}"/>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a:lnSpc>
                <a:spcPct val="90000"/>
              </a:lnSpc>
            </a:pPr>
            <a:r>
              <a:rPr lang="en-US" dirty="0">
                <a:solidFill>
                  <a:srgbClr val="FFFFFF"/>
                </a:solidFill>
              </a:rPr>
              <a:t>Formulate POSITIVELY</a:t>
            </a:r>
          </a:p>
          <a:p>
            <a:pPr>
              <a:lnSpc>
                <a:spcPct val="90000"/>
              </a:lnSpc>
            </a:pPr>
            <a:endParaRPr lang="en-US" dirty="0">
              <a:solidFill>
                <a:srgbClr val="FFFFFF"/>
              </a:solidFill>
            </a:endParaRPr>
          </a:p>
          <a:p>
            <a:pPr>
              <a:lnSpc>
                <a:spcPct val="90000"/>
              </a:lnSpc>
            </a:pPr>
            <a:r>
              <a:rPr lang="en-US" dirty="0">
                <a:solidFill>
                  <a:srgbClr val="FFFFFF"/>
                </a:solidFill>
              </a:rPr>
              <a:t>FOCUS </a:t>
            </a:r>
          </a:p>
          <a:p>
            <a:pPr>
              <a:lnSpc>
                <a:spcPct val="90000"/>
              </a:lnSpc>
            </a:pPr>
            <a:endParaRPr lang="en-US" dirty="0">
              <a:solidFill>
                <a:srgbClr val="FFFFFF"/>
              </a:solidFill>
            </a:endParaRPr>
          </a:p>
          <a:p>
            <a:pPr>
              <a:lnSpc>
                <a:spcPct val="90000"/>
              </a:lnSpc>
            </a:pPr>
            <a:r>
              <a:rPr lang="en-US" dirty="0">
                <a:solidFill>
                  <a:srgbClr val="FFFFFF"/>
                </a:solidFill>
              </a:rPr>
              <a:t>Daily DISCIPLINE</a:t>
            </a:r>
          </a:p>
        </p:txBody>
      </p:sp>
    </p:spTree>
    <p:extLst>
      <p:ext uri="{BB962C8B-B14F-4D97-AF65-F5344CB8AC3E}">
        <p14:creationId xmlns:p14="http://schemas.microsoft.com/office/powerpoint/2010/main" val="424995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624DB4B-273D-4F37-AD77-7818C762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9">
            <a:extLst>
              <a:ext uri="{FF2B5EF4-FFF2-40B4-BE49-F238E27FC236}">
                <a16:creationId xmlns:a16="http://schemas.microsoft.com/office/drawing/2014/main" id="{0AACDBA6-CFDF-49EC-8008-46FD62C46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BA790F5F-7816-441D-BA59-630FDC224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680B04F-5758-4739-8F98-EC9564A65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67FE4C-918A-4FE7-8C7E-0FA64E5CB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FA39D-5472-4B28-B013-023E449460BA}"/>
              </a:ext>
            </a:extLst>
          </p:cNvPr>
          <p:cNvSpPr>
            <a:spLocks noGrp="1"/>
          </p:cNvSpPr>
          <p:nvPr>
            <p:ph type="title"/>
          </p:nvPr>
        </p:nvSpPr>
        <p:spPr>
          <a:xfrm>
            <a:off x="634276" y="640080"/>
            <a:ext cx="4208656" cy="3034857"/>
          </a:xfrm>
        </p:spPr>
        <p:txBody>
          <a:bodyPr vert="horz" lIns="91440" tIns="45720" rIns="91440" bIns="45720" rtlCol="0" anchor="b">
            <a:normAutofit/>
          </a:bodyPr>
          <a:lstStyle/>
          <a:p>
            <a:r>
              <a:rPr lang="en-US" sz="4400" dirty="0">
                <a:solidFill>
                  <a:srgbClr val="FFFFFF"/>
                </a:solidFill>
              </a:rPr>
              <a:t>Create the plan</a:t>
            </a:r>
          </a:p>
        </p:txBody>
      </p:sp>
      <p:cxnSp>
        <p:nvCxnSpPr>
          <p:cNvPr id="34" name="Straight Connector 33">
            <a:extLst>
              <a:ext uri="{FF2B5EF4-FFF2-40B4-BE49-F238E27FC236}">
                <a16:creationId xmlns:a16="http://schemas.microsoft.com/office/drawing/2014/main" id="{98504503-F46F-467F-B25B-DEB58F77B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generated with very high confidence">
            <a:extLst>
              <a:ext uri="{FF2B5EF4-FFF2-40B4-BE49-F238E27FC236}">
                <a16:creationId xmlns:a16="http://schemas.microsoft.com/office/drawing/2014/main" id="{C800FC9A-A77F-4BC9-AF0D-2F6B8AE671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636962"/>
            <a:ext cx="5459470" cy="3585051"/>
          </a:xfrm>
          <a:prstGeom prst="rect">
            <a:avLst/>
          </a:prstGeom>
        </p:spPr>
      </p:pic>
    </p:spTree>
    <p:extLst>
      <p:ext uri="{BB962C8B-B14F-4D97-AF65-F5344CB8AC3E}">
        <p14:creationId xmlns:p14="http://schemas.microsoft.com/office/powerpoint/2010/main" val="93458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D0F076-0988-46B4-B88E-9841BBC0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86D118-092A-43EB-9E97-E7045E973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7CF2-92C7-43F1-9EF6-B6E0E8715822}"/>
              </a:ext>
            </a:extLst>
          </p:cNvPr>
          <p:cNvSpPr>
            <a:spLocks noGrp="1"/>
          </p:cNvSpPr>
          <p:nvPr>
            <p:ph type="title"/>
          </p:nvPr>
        </p:nvSpPr>
        <p:spPr>
          <a:xfrm>
            <a:off x="8187269" y="643467"/>
            <a:ext cx="3415612" cy="5571066"/>
          </a:xfrm>
        </p:spPr>
        <p:txBody>
          <a:bodyPr>
            <a:normAutofit/>
          </a:bodyPr>
          <a:lstStyle/>
          <a:p>
            <a:r>
              <a:rPr lang="en-US">
                <a:solidFill>
                  <a:srgbClr val="FFFFFF"/>
                </a:solidFill>
              </a:rPr>
              <a:t>Working the plan</a:t>
            </a:r>
          </a:p>
        </p:txBody>
      </p:sp>
      <p:graphicFrame>
        <p:nvGraphicFramePr>
          <p:cNvPr id="5" name="Content Placeholder 2">
            <a:extLst>
              <a:ext uri="{FF2B5EF4-FFF2-40B4-BE49-F238E27FC236}">
                <a16:creationId xmlns:a16="http://schemas.microsoft.com/office/drawing/2014/main" id="{4323AA68-F679-4E19-98C7-ED66812A44FA}"/>
              </a:ext>
            </a:extLst>
          </p:cNvPr>
          <p:cNvGraphicFramePr>
            <a:graphicFrameLocks noGrp="1"/>
          </p:cNvGraphicFramePr>
          <p:nvPr>
            <p:ph idx="1"/>
            <p:extLst>
              <p:ext uri="{D42A27DB-BD31-4B8C-83A1-F6EECF244321}">
                <p14:modId xmlns:p14="http://schemas.microsoft.com/office/powerpoint/2010/main" val="4195931866"/>
              </p:ext>
            </p:extLst>
          </p:nvPr>
        </p:nvGraphicFramePr>
        <p:xfrm>
          <a:off x="904875" y="976313"/>
          <a:ext cx="573405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1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C891-2F1D-4186-89FA-6D47FFCA9C7C}"/>
              </a:ext>
            </a:extLst>
          </p:cNvPr>
          <p:cNvSpPr>
            <a:spLocks noGrp="1"/>
          </p:cNvSpPr>
          <p:nvPr>
            <p:ph type="title"/>
          </p:nvPr>
        </p:nvSpPr>
        <p:spPr/>
        <p:txBody>
          <a:bodyPr/>
          <a:lstStyle/>
          <a:p>
            <a:r>
              <a:rPr lang="en-US" dirty="0"/>
              <a:t>scorecard</a:t>
            </a:r>
          </a:p>
        </p:txBody>
      </p:sp>
      <p:pic>
        <p:nvPicPr>
          <p:cNvPr id="5" name="Content Placeholder 4" descr="A close up of a logo&#10;&#10;Description automatically generated">
            <a:extLst>
              <a:ext uri="{FF2B5EF4-FFF2-40B4-BE49-F238E27FC236}">
                <a16:creationId xmlns:a16="http://schemas.microsoft.com/office/drawing/2014/main" id="{4AB526FB-C59F-47C2-98E9-935790B3CC5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801124" y="2286000"/>
            <a:ext cx="8165890" cy="4022725"/>
          </a:xfrm>
        </p:spPr>
      </p:pic>
    </p:spTree>
    <p:extLst>
      <p:ext uri="{BB962C8B-B14F-4D97-AF65-F5344CB8AC3E}">
        <p14:creationId xmlns:p14="http://schemas.microsoft.com/office/powerpoint/2010/main" val="214221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0">
            <a:extLst>
              <a:ext uri="{FF2B5EF4-FFF2-40B4-BE49-F238E27FC236}">
                <a16:creationId xmlns:a16="http://schemas.microsoft.com/office/drawing/2014/main" id="{90D3EA19-F945-4C3D-BFB4-BDD7F1775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9">
            <a:extLst>
              <a:ext uri="{FF2B5EF4-FFF2-40B4-BE49-F238E27FC236}">
                <a16:creationId xmlns:a16="http://schemas.microsoft.com/office/drawing/2014/main" id="{73FF2A8F-8ECE-4FF8-BDC8-81A4EA743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24">
            <a:extLst>
              <a:ext uri="{FF2B5EF4-FFF2-40B4-BE49-F238E27FC236}">
                <a16:creationId xmlns:a16="http://schemas.microsoft.com/office/drawing/2014/main" id="{510549B9-C822-4F0F-94B0-7037DEE5A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26">
            <a:extLst>
              <a:ext uri="{FF2B5EF4-FFF2-40B4-BE49-F238E27FC236}">
                <a16:creationId xmlns:a16="http://schemas.microsoft.com/office/drawing/2014/main" id="{D1F1ACC7-C57A-4994-B602-CC90A1C0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91189-7B35-498E-A056-360AD7BC837F}"/>
              </a:ext>
            </a:extLst>
          </p:cNvPr>
          <p:cNvSpPr>
            <a:spLocks noGrp="1"/>
          </p:cNvSpPr>
          <p:nvPr>
            <p:ph type="title"/>
          </p:nvPr>
        </p:nvSpPr>
        <p:spPr>
          <a:xfrm>
            <a:off x="636805" y="640080"/>
            <a:ext cx="3378099" cy="3034857"/>
          </a:xfrm>
        </p:spPr>
        <p:txBody>
          <a:bodyPr vert="horz" lIns="91440" tIns="45720" rIns="91440" bIns="45720" rtlCol="0" anchor="b">
            <a:normAutofit fontScale="90000"/>
          </a:bodyPr>
          <a:lstStyle/>
          <a:p>
            <a:pPr algn="r"/>
            <a:br>
              <a:rPr lang="en-US" sz="1400" spc="200" dirty="0"/>
            </a:br>
            <a:br>
              <a:rPr lang="en-US" sz="1400" spc="200" dirty="0"/>
            </a:br>
            <a:br>
              <a:rPr lang="en-US" sz="1400" spc="200" dirty="0"/>
            </a:br>
            <a:br>
              <a:rPr lang="en-US" sz="1400" spc="200" dirty="0"/>
            </a:br>
            <a:br>
              <a:rPr lang="en-US" sz="1400" spc="200" dirty="0"/>
            </a:br>
            <a:br>
              <a:rPr lang="en-US" sz="1400" spc="200" dirty="0"/>
            </a:br>
            <a:br>
              <a:rPr lang="en-US" sz="1400" spc="200" dirty="0"/>
            </a:br>
            <a:br>
              <a:rPr lang="en-US" sz="1400" spc="200" dirty="0"/>
            </a:br>
            <a:br>
              <a:rPr lang="en-US" sz="4000" spc="200" dirty="0"/>
            </a:br>
            <a:r>
              <a:rPr lang="en-US" sz="4000" spc="200" dirty="0"/>
              <a:t>Think big…</a:t>
            </a:r>
            <a:br>
              <a:rPr lang="en-US" sz="4000" spc="200" dirty="0"/>
            </a:br>
            <a:br>
              <a:rPr lang="en-US" sz="4000" spc="200" dirty="0"/>
            </a:br>
            <a:r>
              <a:rPr lang="en-US" sz="4000" spc="200" dirty="0"/>
              <a:t>believe big…</a:t>
            </a:r>
            <a:br>
              <a:rPr lang="en-US" sz="4000" spc="200" dirty="0"/>
            </a:br>
            <a:br>
              <a:rPr lang="en-US" sz="4000" spc="200" dirty="0"/>
            </a:br>
            <a:r>
              <a:rPr lang="en-US" sz="4000" spc="200" dirty="0"/>
              <a:t>achieve big…</a:t>
            </a:r>
          </a:p>
        </p:txBody>
      </p:sp>
      <p:cxnSp>
        <p:nvCxnSpPr>
          <p:cNvPr id="37" name="Straight Connector 28">
            <a:extLst>
              <a:ext uri="{FF2B5EF4-FFF2-40B4-BE49-F238E27FC236}">
                <a16:creationId xmlns:a16="http://schemas.microsoft.com/office/drawing/2014/main" id="{54B22A96-3C24-46A9-B207-7B65433CAC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Content Placeholder 4" descr="A close up of a logo&#10;&#10;Description generated with high confidence">
            <a:extLst>
              <a:ext uri="{FF2B5EF4-FFF2-40B4-BE49-F238E27FC236}">
                <a16:creationId xmlns:a16="http://schemas.microsoft.com/office/drawing/2014/main" id="{EA6AED7E-8303-4F68-8B0A-8B6CF91986E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3150" b="-2"/>
          <a:stretch/>
        </p:blipFill>
        <p:spPr>
          <a:xfrm>
            <a:off x="4654984" y="640080"/>
            <a:ext cx="6896936" cy="5578816"/>
          </a:xfrm>
          <a:prstGeom prst="rect">
            <a:avLst/>
          </a:prstGeom>
        </p:spPr>
      </p:pic>
    </p:spTree>
    <p:extLst>
      <p:ext uri="{BB962C8B-B14F-4D97-AF65-F5344CB8AC3E}">
        <p14:creationId xmlns:p14="http://schemas.microsoft.com/office/powerpoint/2010/main" val="327126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EFFDEF15-4A73-4604-9959-97F7ECA61F57}"/>
              </a:ext>
            </a:extLst>
          </p:cNvPr>
          <p:cNvPicPr>
            <a:picLocks noGrp="1" noChangeAspect="1"/>
          </p:cNvPicPr>
          <p:nvPr>
            <p:ph idx="4294967295"/>
          </p:nvPr>
        </p:nvPicPr>
        <p:blipFill rotWithShape="1">
          <a:blip r:embed="rId3">
            <a:extLst>
              <a:ext uri="{837473B0-CC2E-450A-ABE3-18F120FF3D39}">
                <a1611:picAttrSrcUrl xmlns:a1611="http://schemas.microsoft.com/office/drawing/2016/11/main" r:id="rId4"/>
              </a:ext>
            </a:extLst>
          </a:blip>
          <a:srcRect t="12655" b="12345"/>
          <a:stretch/>
        </p:blipFill>
        <p:spPr>
          <a:xfrm>
            <a:off x="20" y="10"/>
            <a:ext cx="12191980" cy="6857990"/>
          </a:xfrm>
          <a:prstGeom prst="rect">
            <a:avLst/>
          </a:prstGeom>
        </p:spPr>
      </p:pic>
    </p:spTree>
    <p:extLst>
      <p:ext uri="{BB962C8B-B14F-4D97-AF65-F5344CB8AC3E}">
        <p14:creationId xmlns:p14="http://schemas.microsoft.com/office/powerpoint/2010/main" val="147115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C07B32-2DE1-4A92-BAA9-5DCFDEF6A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9">
            <a:extLst>
              <a:ext uri="{FF2B5EF4-FFF2-40B4-BE49-F238E27FC236}">
                <a16:creationId xmlns:a16="http://schemas.microsoft.com/office/drawing/2014/main" id="{5275141D-4582-414D-81DB-7A2B47BB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F9954D2-3994-4E57-A489-6FC5AE45D0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AE4FD-E923-4D37-9F98-7AD696DBCBD5}"/>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Membership strategy</a:t>
            </a: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8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0">
            <a:extLst>
              <a:ext uri="{FF2B5EF4-FFF2-40B4-BE49-F238E27FC236}">
                <a16:creationId xmlns:a16="http://schemas.microsoft.com/office/drawing/2014/main" id="{076D3409-44BB-4A71-9A9D-327EE2380C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3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411EB-91C6-4A51-966F-2C1C6D892233}"/>
              </a:ext>
            </a:extLst>
          </p:cNvPr>
          <p:cNvSpPr>
            <a:spLocks noGrp="1"/>
          </p:cNvSpPr>
          <p:nvPr>
            <p:ph type="title"/>
          </p:nvPr>
        </p:nvSpPr>
        <p:spPr>
          <a:xfrm>
            <a:off x="524256" y="4767072"/>
            <a:ext cx="6594189" cy="1625210"/>
          </a:xfrm>
        </p:spPr>
        <p:txBody>
          <a:bodyPr vert="horz" lIns="91440" tIns="45720" rIns="91440" bIns="45720" rtlCol="0" anchor="ctr">
            <a:normAutofit/>
          </a:bodyPr>
          <a:lstStyle/>
          <a:p>
            <a:r>
              <a:rPr lang="en-US" spc="100" dirty="0">
                <a:solidFill>
                  <a:srgbClr val="FFFFFF"/>
                </a:solidFill>
              </a:rPr>
              <a:t>engaging members</a:t>
            </a:r>
          </a:p>
        </p:txBody>
      </p:sp>
      <p:pic>
        <p:nvPicPr>
          <p:cNvPr id="6" name="Picture Placeholder 5">
            <a:extLst>
              <a:ext uri="{FF2B5EF4-FFF2-40B4-BE49-F238E27FC236}">
                <a16:creationId xmlns:a16="http://schemas.microsoft.com/office/drawing/2014/main" id="{3A1D82D5-F6E8-4CE4-90F5-7F68C2BE0CF5}"/>
              </a:ext>
            </a:extLst>
          </p:cNvPr>
          <p:cNvPicPr>
            <a:picLocks noGrp="1" noChangeAspect="1"/>
          </p:cNvPicPr>
          <p:nvPr>
            <p:ph type="pic" idx="1"/>
          </p:nvPr>
        </p:nvPicPr>
        <p:blipFill>
          <a:blip r:embed="rId3"/>
          <a:stretch>
            <a:fillRect/>
          </a:stretch>
        </p:blipFill>
        <p:spPr>
          <a:xfrm>
            <a:off x="1111381" y="321733"/>
            <a:ext cx="5490637"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36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45D7-CDA5-4F0F-91C4-0434E3D0C309}"/>
              </a:ext>
            </a:extLst>
          </p:cNvPr>
          <p:cNvSpPr>
            <a:spLocks noGrp="1"/>
          </p:cNvSpPr>
          <p:nvPr>
            <p:ph type="title"/>
          </p:nvPr>
        </p:nvSpPr>
        <p:spPr>
          <a:xfrm>
            <a:off x="1024128" y="585216"/>
            <a:ext cx="4255443" cy="1499616"/>
          </a:xfrm>
        </p:spPr>
        <p:txBody>
          <a:bodyPr>
            <a:normAutofit/>
          </a:bodyPr>
          <a:lstStyle/>
          <a:p>
            <a:r>
              <a:rPr lang="en-US" sz="4400"/>
              <a:t>What is engagement?</a:t>
            </a:r>
          </a:p>
        </p:txBody>
      </p:sp>
      <p:sp>
        <p:nvSpPr>
          <p:cNvPr id="10" name="Content Placeholder 9">
            <a:extLst>
              <a:ext uri="{FF2B5EF4-FFF2-40B4-BE49-F238E27FC236}">
                <a16:creationId xmlns:a16="http://schemas.microsoft.com/office/drawing/2014/main" id="{66325BD5-FB73-4F1C-BDD6-A6AEC7C5BF13}"/>
              </a:ext>
            </a:extLst>
          </p:cNvPr>
          <p:cNvSpPr>
            <a:spLocks noGrp="1"/>
          </p:cNvSpPr>
          <p:nvPr>
            <p:ph idx="1"/>
          </p:nvPr>
        </p:nvSpPr>
        <p:spPr>
          <a:xfrm>
            <a:off x="1024128" y="2286000"/>
            <a:ext cx="4255443" cy="4023360"/>
          </a:xfrm>
        </p:spPr>
        <p:txBody>
          <a:bodyPr>
            <a:normAutofit/>
          </a:bodyPr>
          <a:lstStyle/>
          <a:p>
            <a:r>
              <a:rPr lang="en-US" sz="1600" dirty="0"/>
              <a:t>Attendance at chapter meetings</a:t>
            </a:r>
          </a:p>
          <a:p>
            <a:r>
              <a:rPr lang="en-US" sz="1600" dirty="0"/>
              <a:t>Volunteer on committee / board</a:t>
            </a:r>
          </a:p>
          <a:p>
            <a:r>
              <a:rPr lang="en-US" sz="1600" dirty="0"/>
              <a:t>Sponsorship</a:t>
            </a:r>
          </a:p>
          <a:p>
            <a:r>
              <a:rPr lang="en-US" sz="1600" dirty="0"/>
              <a:t>Mentor/Mentee</a:t>
            </a:r>
          </a:p>
          <a:p>
            <a:r>
              <a:rPr lang="en-US" sz="1600" dirty="0"/>
              <a:t>Participation in Social Network</a:t>
            </a:r>
          </a:p>
          <a:p>
            <a:r>
              <a:rPr lang="en-US" sz="1600" dirty="0"/>
              <a:t>Attend National/Regional Events</a:t>
            </a:r>
          </a:p>
          <a:p>
            <a:r>
              <a:rPr lang="en-US" sz="1600" dirty="0"/>
              <a:t>Personal/Professional Development</a:t>
            </a:r>
          </a:p>
        </p:txBody>
      </p:sp>
      <p:pic>
        <p:nvPicPr>
          <p:cNvPr id="8" name="Content Placeholder 4" descr="A picture containing curtain&#10;&#10;Description generated with high confidence">
            <a:extLst>
              <a:ext uri="{FF2B5EF4-FFF2-40B4-BE49-F238E27FC236}">
                <a16:creationId xmlns:a16="http://schemas.microsoft.com/office/drawing/2014/main" id="{4DEA79F7-3F69-4408-B931-0E9EDEC6E0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15000" y="2184164"/>
            <a:ext cx="5678424" cy="2462240"/>
          </a:xfrm>
          <a:prstGeom prst="rect">
            <a:avLst/>
          </a:prstGeom>
        </p:spPr>
      </p:pic>
    </p:spTree>
    <p:extLst>
      <p:ext uri="{BB962C8B-B14F-4D97-AF65-F5344CB8AC3E}">
        <p14:creationId xmlns:p14="http://schemas.microsoft.com/office/powerpoint/2010/main" val="333730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24DB4B-273D-4F37-AD77-7818C762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9">
            <a:extLst>
              <a:ext uri="{FF2B5EF4-FFF2-40B4-BE49-F238E27FC236}">
                <a16:creationId xmlns:a16="http://schemas.microsoft.com/office/drawing/2014/main" id="{0AACDBA6-CFDF-49EC-8008-46FD62C46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BA790F5F-7816-441D-BA59-630FDC224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0367A81-30BE-4382-AC54-91DE34827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05FA-B8F4-4B88-BC90-3E1749CD352B}"/>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spc="200"/>
              <a:t>4 key emotions that lead to engagement</a:t>
            </a:r>
          </a:p>
        </p:txBody>
      </p:sp>
      <p:cxnSp>
        <p:nvCxnSpPr>
          <p:cNvPr id="21" name="Straight Connector 20">
            <a:extLst>
              <a:ext uri="{FF2B5EF4-FFF2-40B4-BE49-F238E27FC236}">
                <a16:creationId xmlns:a16="http://schemas.microsoft.com/office/drawing/2014/main" id="{58E55502-A21B-4709-B554-098027577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4" descr="A screenshot of a cell phone&#10;&#10;Description generated with very high confidence">
            <a:extLst>
              <a:ext uri="{FF2B5EF4-FFF2-40B4-BE49-F238E27FC236}">
                <a16:creationId xmlns:a16="http://schemas.microsoft.com/office/drawing/2014/main" id="{F113E0C3-B5A5-40F8-BE69-1E65D2A0A02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830"/>
          <a:stretch/>
        </p:blipFill>
        <p:spPr>
          <a:xfrm>
            <a:off x="4654984" y="1736793"/>
            <a:ext cx="6896936" cy="3385390"/>
          </a:xfrm>
          <a:prstGeom prst="rect">
            <a:avLst/>
          </a:prstGeom>
        </p:spPr>
      </p:pic>
    </p:spTree>
    <p:extLst>
      <p:ext uri="{BB962C8B-B14F-4D97-AF65-F5344CB8AC3E}">
        <p14:creationId xmlns:p14="http://schemas.microsoft.com/office/powerpoint/2010/main" val="301731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106958CE-80CF-4473-99F8-FBB695D1B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0F50F-E61F-4144-B568-2186085C4D04}"/>
              </a:ext>
            </a:extLst>
          </p:cNvPr>
          <p:cNvSpPr>
            <a:spLocks noGrp="1"/>
          </p:cNvSpPr>
          <p:nvPr>
            <p:ph type="title"/>
          </p:nvPr>
        </p:nvSpPr>
        <p:spPr>
          <a:xfrm>
            <a:off x="643468" y="643467"/>
            <a:ext cx="3415612" cy="5571066"/>
          </a:xfrm>
        </p:spPr>
        <p:txBody>
          <a:bodyPr>
            <a:normAutofit/>
          </a:bodyPr>
          <a:lstStyle/>
          <a:p>
            <a:r>
              <a:rPr lang="en-US">
                <a:solidFill>
                  <a:srgbClr val="FFFFFF"/>
                </a:solidFill>
              </a:rPr>
              <a:t>Membership engagement benchmark	</a:t>
            </a:r>
          </a:p>
        </p:txBody>
      </p:sp>
      <p:graphicFrame>
        <p:nvGraphicFramePr>
          <p:cNvPr id="12" name="Content Placeholder 9">
            <a:extLst>
              <a:ext uri="{FF2B5EF4-FFF2-40B4-BE49-F238E27FC236}">
                <a16:creationId xmlns:a16="http://schemas.microsoft.com/office/drawing/2014/main" id="{3AF55257-BA32-4627-9BA6-9421921358EC}"/>
              </a:ext>
            </a:extLst>
          </p:cNvPr>
          <p:cNvGraphicFramePr>
            <a:graphicFrameLocks noGrp="1"/>
          </p:cNvGraphicFramePr>
          <p:nvPr>
            <p:ph idx="1"/>
            <p:extLst>
              <p:ext uri="{D42A27DB-BD31-4B8C-83A1-F6EECF244321}">
                <p14:modId xmlns:p14="http://schemas.microsoft.com/office/powerpoint/2010/main" val="412053231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78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F856-0635-480E-AC6A-B39684408BC8}"/>
              </a:ext>
            </a:extLst>
          </p:cNvPr>
          <p:cNvSpPr>
            <a:spLocks noGrp="1"/>
          </p:cNvSpPr>
          <p:nvPr>
            <p:ph type="title"/>
          </p:nvPr>
        </p:nvSpPr>
        <p:spPr/>
        <p:txBody>
          <a:bodyPr/>
          <a:lstStyle/>
          <a:p>
            <a:r>
              <a:rPr lang="en-US" dirty="0"/>
              <a:t>Membership recruitment &amp; retention</a:t>
            </a:r>
          </a:p>
        </p:txBody>
      </p:sp>
      <p:pic>
        <p:nvPicPr>
          <p:cNvPr id="5" name="Content Placeholder 4" descr="A drawing of a person&#10;&#10;Description generated with high confidence">
            <a:extLst>
              <a:ext uri="{FF2B5EF4-FFF2-40B4-BE49-F238E27FC236}">
                <a16:creationId xmlns:a16="http://schemas.microsoft.com/office/drawing/2014/main" id="{F5CE13DD-04C3-4AD9-B827-2B0600BD1FD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507581" y="2320925"/>
            <a:ext cx="4752975" cy="3952875"/>
          </a:xfrm>
        </p:spPr>
      </p:pic>
    </p:spTree>
    <p:extLst>
      <p:ext uri="{BB962C8B-B14F-4D97-AF65-F5344CB8AC3E}">
        <p14:creationId xmlns:p14="http://schemas.microsoft.com/office/powerpoint/2010/main" val="41341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indoor, man, cabinet&#10;&#10;Description generated with very high confidence">
            <a:extLst>
              <a:ext uri="{FF2B5EF4-FFF2-40B4-BE49-F238E27FC236}">
                <a16:creationId xmlns:a16="http://schemas.microsoft.com/office/drawing/2014/main" id="{1410DA0E-40B3-4C9A-97AC-9E45B40776B3}"/>
              </a:ext>
            </a:extLst>
          </p:cNvPr>
          <p:cNvPicPr/>
          <p:nvPr/>
        </p:nvPicPr>
        <p:blipFill rotWithShape="1">
          <a:blip r:embed="rId2" cstate="print">
            <a:extLst>
              <a:ext uri="{28A0092B-C50C-407E-A947-70E740481C1C}">
                <a14:useLocalDpi xmlns:a14="http://schemas.microsoft.com/office/drawing/2010/main" val="0"/>
              </a:ext>
            </a:extLst>
          </a:blip>
          <a:srcRect l="8743" r="21468" b="1"/>
          <a:stretch/>
        </p:blipFill>
        <p:spPr>
          <a:xfrm rot="5400000">
            <a:off x="256027" y="-256028"/>
            <a:ext cx="6858000" cy="7370057"/>
          </a:xfrm>
          <a:prstGeom prst="rect">
            <a:avLst/>
          </a:prstGeom>
        </p:spPr>
      </p:pic>
      <p:pic>
        <p:nvPicPr>
          <p:cNvPr id="2" name="Picture 1" descr="A group of people sitting in a chair&#10;&#10;Description generated with very high confidence">
            <a:extLst>
              <a:ext uri="{FF2B5EF4-FFF2-40B4-BE49-F238E27FC236}">
                <a16:creationId xmlns:a16="http://schemas.microsoft.com/office/drawing/2014/main" id="{598A6E70-5D64-4EBE-AFAC-2E1CC422C03C}"/>
              </a:ext>
            </a:extLst>
          </p:cNvPr>
          <p:cNvPicPr/>
          <p:nvPr/>
        </p:nvPicPr>
        <p:blipFill rotWithShape="1">
          <a:blip r:embed="rId3" cstate="print">
            <a:extLst>
              <a:ext uri="{28A0092B-C50C-407E-A947-70E740481C1C}">
                <a14:useLocalDpi xmlns:a14="http://schemas.microsoft.com/office/drawing/2010/main" val="0"/>
              </a:ext>
            </a:extLst>
          </a:blip>
          <a:srcRect t="27328" r="-3" b="18776"/>
          <a:stretch/>
        </p:blipFill>
        <p:spPr>
          <a:xfrm>
            <a:off x="7534656" y="1"/>
            <a:ext cx="4657344" cy="3346704"/>
          </a:xfrm>
          <a:prstGeom prst="rect">
            <a:avLst/>
          </a:prstGeom>
        </p:spPr>
      </p:pic>
      <p:pic>
        <p:nvPicPr>
          <p:cNvPr id="3" name="Picture 2" descr="A person sitting at a table in front of a window&#10;&#10;Description generated with high confidence">
            <a:extLst>
              <a:ext uri="{FF2B5EF4-FFF2-40B4-BE49-F238E27FC236}">
                <a16:creationId xmlns:a16="http://schemas.microsoft.com/office/drawing/2014/main" id="{387D0067-3ACF-4FB3-966E-BF198B4FDA5A}"/>
              </a:ext>
            </a:extLst>
          </p:cNvPr>
          <p:cNvPicPr/>
          <p:nvPr/>
        </p:nvPicPr>
        <p:blipFill rotWithShape="1">
          <a:blip r:embed="rId4" cstate="print">
            <a:extLst>
              <a:ext uri="{28A0092B-C50C-407E-A947-70E740481C1C}">
                <a14:useLocalDpi xmlns:a14="http://schemas.microsoft.com/office/drawing/2010/main" val="0"/>
              </a:ext>
            </a:extLst>
          </a:blip>
          <a:srcRect t="26364" r="-3" b="19740"/>
          <a:stretch/>
        </p:blipFill>
        <p:spPr>
          <a:xfrm>
            <a:off x="7534654" y="3511296"/>
            <a:ext cx="4657346" cy="3346704"/>
          </a:xfrm>
          <a:prstGeom prst="rect">
            <a:avLst/>
          </a:prstGeom>
        </p:spPr>
      </p:pic>
    </p:spTree>
    <p:extLst>
      <p:ext uri="{BB962C8B-B14F-4D97-AF65-F5344CB8AC3E}">
        <p14:creationId xmlns:p14="http://schemas.microsoft.com/office/powerpoint/2010/main" val="242367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cat, floor, text&#10;&#10;Description generated with high confidence">
            <a:extLst>
              <a:ext uri="{FF2B5EF4-FFF2-40B4-BE49-F238E27FC236}">
                <a16:creationId xmlns:a16="http://schemas.microsoft.com/office/drawing/2014/main" id="{FCEE22BA-4601-4CED-8D81-F6379979D210}"/>
              </a:ext>
            </a:extLst>
          </p:cNvPr>
          <p:cNvPicPr/>
          <p:nvPr/>
        </p:nvPicPr>
        <p:blipFill rotWithShape="1">
          <a:blip r:embed="rId2" cstate="print">
            <a:extLst>
              <a:ext uri="{28A0092B-C50C-407E-A947-70E740481C1C}">
                <a14:useLocalDpi xmlns:a14="http://schemas.microsoft.com/office/drawing/2010/main" val="0"/>
              </a:ext>
            </a:extLst>
          </a:blip>
          <a:srcRect t="16188" r="-2" b="2773"/>
          <a:stretch/>
        </p:blipFill>
        <p:spPr>
          <a:xfrm rot="5400000">
            <a:off x="-897021" y="1540486"/>
            <a:ext cx="6214533" cy="3777025"/>
          </a:xfrm>
          <a:prstGeom prst="rect">
            <a:avLst/>
          </a:prstGeom>
        </p:spPr>
      </p:pic>
      <p:pic>
        <p:nvPicPr>
          <p:cNvPr id="2" name="Picture 1" descr="A picture containing person&#10;&#10;Description generated with very high confidence">
            <a:extLst>
              <a:ext uri="{FF2B5EF4-FFF2-40B4-BE49-F238E27FC236}">
                <a16:creationId xmlns:a16="http://schemas.microsoft.com/office/drawing/2014/main" id="{9D325F89-464C-4247-A264-0C27A8AA4382}"/>
              </a:ext>
            </a:extLst>
          </p:cNvPr>
          <p:cNvPicPr/>
          <p:nvPr/>
        </p:nvPicPr>
        <p:blipFill rotWithShape="1">
          <a:blip r:embed="rId3" cstate="print">
            <a:extLst>
              <a:ext uri="{28A0092B-C50C-407E-A947-70E740481C1C}">
                <a14:useLocalDpi xmlns:a14="http://schemas.microsoft.com/office/drawing/2010/main" val="0"/>
              </a:ext>
            </a:extLst>
          </a:blip>
          <a:srcRect t="8990" r="-2" b="8987"/>
          <a:stretch/>
        </p:blipFill>
        <p:spPr>
          <a:xfrm rot="5400000">
            <a:off x="2988733" y="1517536"/>
            <a:ext cx="6214533" cy="3822924"/>
          </a:xfrm>
          <a:prstGeom prst="rect">
            <a:avLst/>
          </a:prstGeom>
        </p:spPr>
      </p:pic>
      <p:pic>
        <p:nvPicPr>
          <p:cNvPr id="4" name="Picture 3" descr="A picture containing person, window, man&#10;&#10;Description generated with high confidence">
            <a:extLst>
              <a:ext uri="{FF2B5EF4-FFF2-40B4-BE49-F238E27FC236}">
                <a16:creationId xmlns:a16="http://schemas.microsoft.com/office/drawing/2014/main" id="{A0BF37BC-F287-4788-9BB5-D49B4D16FA0F}"/>
              </a:ext>
            </a:extLst>
          </p:cNvPr>
          <p:cNvPicPr/>
          <p:nvPr/>
        </p:nvPicPr>
        <p:blipFill rotWithShape="1">
          <a:blip r:embed="rId4" cstate="print">
            <a:extLst>
              <a:ext uri="{28A0092B-C50C-407E-A947-70E740481C1C}">
                <a14:useLocalDpi xmlns:a14="http://schemas.microsoft.com/office/drawing/2010/main" val="0"/>
              </a:ext>
            </a:extLst>
          </a:blip>
          <a:srcRect t="13869" r="-2" b="4973"/>
          <a:stretch/>
        </p:blipFill>
        <p:spPr>
          <a:xfrm rot="5400000">
            <a:off x="6871703" y="1537701"/>
            <a:ext cx="6214533" cy="3782595"/>
          </a:xfrm>
          <a:prstGeom prst="rect">
            <a:avLst/>
          </a:prstGeom>
        </p:spPr>
      </p:pic>
    </p:spTree>
    <p:extLst>
      <p:ext uri="{BB962C8B-B14F-4D97-AF65-F5344CB8AC3E}">
        <p14:creationId xmlns:p14="http://schemas.microsoft.com/office/powerpoint/2010/main" val="1265842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ree, outdoor&#10;&#10;Description generated with very high confidence">
            <a:extLst>
              <a:ext uri="{FF2B5EF4-FFF2-40B4-BE49-F238E27FC236}">
                <a16:creationId xmlns:a16="http://schemas.microsoft.com/office/drawing/2014/main" id="{C6BE7C7A-8397-4242-AECD-97C865AAF118}"/>
              </a:ext>
            </a:extLst>
          </p:cNvPr>
          <p:cNvPicPr/>
          <p:nvPr/>
        </p:nvPicPr>
        <p:blipFill rotWithShape="1">
          <a:blip r:embed="rId2" cstate="print">
            <a:extLst>
              <a:ext uri="{28A0092B-C50C-407E-A947-70E740481C1C}">
                <a14:useLocalDpi xmlns:a14="http://schemas.microsoft.com/office/drawing/2010/main" val="0"/>
              </a:ext>
            </a:extLst>
          </a:blip>
          <a:srcRect r="39228" b="-3"/>
          <a:stretch/>
        </p:blipFill>
        <p:spPr>
          <a:xfrm rot="5400000">
            <a:off x="881955" y="80185"/>
            <a:ext cx="3454253" cy="4263147"/>
          </a:xfrm>
          <a:prstGeom prst="rect">
            <a:avLst/>
          </a:prstGeom>
        </p:spPr>
      </p:pic>
      <p:pic>
        <p:nvPicPr>
          <p:cNvPr id="4" name="Picture 3" descr="A picture containing grass, outdoor, tree, animal&#10;&#10;Description generated with very high confidence">
            <a:extLst>
              <a:ext uri="{FF2B5EF4-FFF2-40B4-BE49-F238E27FC236}">
                <a16:creationId xmlns:a16="http://schemas.microsoft.com/office/drawing/2014/main" id="{53267006-30B0-431C-80B6-0629E96B2F9C}"/>
              </a:ext>
            </a:extLst>
          </p:cNvPr>
          <p:cNvPicPr/>
          <p:nvPr/>
        </p:nvPicPr>
        <p:blipFill rotWithShape="1">
          <a:blip r:embed="rId3" cstate="print">
            <a:extLst>
              <a:ext uri="{28A0092B-C50C-407E-A947-70E740481C1C}">
                <a14:useLocalDpi xmlns:a14="http://schemas.microsoft.com/office/drawing/2010/main" val="0"/>
              </a:ext>
            </a:extLst>
          </a:blip>
          <a:srcRect l="234" r="34490" b="2"/>
          <a:stretch/>
        </p:blipFill>
        <p:spPr>
          <a:xfrm rot="5400000">
            <a:off x="644443" y="3941654"/>
            <a:ext cx="2241870" cy="2575740"/>
          </a:xfrm>
          <a:prstGeom prst="rect">
            <a:avLst/>
          </a:prstGeom>
        </p:spPr>
      </p:pic>
      <p:pic>
        <p:nvPicPr>
          <p:cNvPr id="3" name="Picture 2" descr="A person standing next to a tree&#10;&#10;Description generated with high confidence">
            <a:extLst>
              <a:ext uri="{FF2B5EF4-FFF2-40B4-BE49-F238E27FC236}">
                <a16:creationId xmlns:a16="http://schemas.microsoft.com/office/drawing/2014/main" id="{263D1235-9320-4E13-AC96-116A8E8E8083}"/>
              </a:ext>
            </a:extLst>
          </p:cNvPr>
          <p:cNvPicPr/>
          <p:nvPr/>
        </p:nvPicPr>
        <p:blipFill rotWithShape="1">
          <a:blip r:embed="rId4" cstate="print">
            <a:extLst>
              <a:ext uri="{28A0092B-C50C-407E-A947-70E740481C1C}">
                <a14:useLocalDpi xmlns:a14="http://schemas.microsoft.com/office/drawing/2010/main" val="0"/>
              </a:ext>
            </a:extLst>
          </a:blip>
          <a:srcRect l="1197" r="34191" b="1"/>
          <a:stretch/>
        </p:blipFill>
        <p:spPr>
          <a:xfrm rot="5400000">
            <a:off x="5373224" y="12930"/>
            <a:ext cx="5868335" cy="6811737"/>
          </a:xfrm>
          <a:prstGeom prst="rect">
            <a:avLst/>
          </a:prstGeom>
        </p:spPr>
      </p:pic>
      <p:sp>
        <p:nvSpPr>
          <p:cNvPr id="9" name="Rectangle 8">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117" y="4108589"/>
            <a:ext cx="1526538" cy="2245817"/>
          </a:xfrm>
          <a:prstGeom prst="rect">
            <a:avLst/>
          </a:prstGeom>
          <a:solidFill>
            <a:srgbClr val="6B67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46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1C5C9-428E-4116-AF7C-B9F4FE6DC61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Gather data</a:t>
            </a:r>
          </a:p>
        </p:txBody>
      </p:sp>
      <p:pic>
        <p:nvPicPr>
          <p:cNvPr id="8" name="Content Placeholder 4" descr="A sign in front of a mirror&#10;&#10;Description automatically generated">
            <a:extLst>
              <a:ext uri="{FF2B5EF4-FFF2-40B4-BE49-F238E27FC236}">
                <a16:creationId xmlns:a16="http://schemas.microsoft.com/office/drawing/2014/main" id="{47EC35BC-7C0D-49AC-8F04-E8B6030C817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2493" r="1" b="1"/>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08231F5-CA1A-4474-839F-964D74AC70F0}"/>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Study overall market</a:t>
            </a:r>
          </a:p>
          <a:p>
            <a:r>
              <a:rPr lang="en-US" dirty="0">
                <a:solidFill>
                  <a:srgbClr val="FFFFFF"/>
                </a:solidFill>
              </a:rPr>
              <a:t>Core Purpose</a:t>
            </a:r>
          </a:p>
          <a:p>
            <a:r>
              <a:rPr lang="en-US" dirty="0">
                <a:solidFill>
                  <a:srgbClr val="FFFFFF"/>
                </a:solidFill>
              </a:rPr>
              <a:t>Core Values</a:t>
            </a:r>
          </a:p>
          <a:p>
            <a:r>
              <a:rPr lang="en-US" dirty="0">
                <a:solidFill>
                  <a:srgbClr val="FFFFFF"/>
                </a:solidFill>
              </a:rPr>
              <a:t>Big Audacious Goal</a:t>
            </a:r>
          </a:p>
          <a:p>
            <a:r>
              <a:rPr lang="en-US" dirty="0">
                <a:solidFill>
                  <a:srgbClr val="FFFFFF"/>
                </a:solidFill>
              </a:rPr>
              <a:t>Internal Input</a:t>
            </a:r>
          </a:p>
          <a:p>
            <a:r>
              <a:rPr lang="en-US" dirty="0">
                <a:solidFill>
                  <a:srgbClr val="FFFFFF"/>
                </a:solidFill>
              </a:rPr>
              <a:t>External Input</a:t>
            </a:r>
          </a:p>
          <a:p>
            <a:r>
              <a:rPr lang="en-US" dirty="0">
                <a:solidFill>
                  <a:srgbClr val="FFFFFF"/>
                </a:solidFill>
              </a:rPr>
              <a:t>SWOT Analysis</a:t>
            </a:r>
          </a:p>
          <a:p>
            <a:endParaRPr lang="en-US" dirty="0">
              <a:solidFill>
                <a:srgbClr val="FFFFFF"/>
              </a:solidFill>
            </a:endParaRPr>
          </a:p>
        </p:txBody>
      </p:sp>
    </p:spTree>
    <p:extLst>
      <p:ext uri="{BB962C8B-B14F-4D97-AF65-F5344CB8AC3E}">
        <p14:creationId xmlns:p14="http://schemas.microsoft.com/office/powerpoint/2010/main" val="149343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0D3EA19-F945-4C3D-BFB4-BDD7F1775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Freeform 9">
            <a:extLst>
              <a:ext uri="{FF2B5EF4-FFF2-40B4-BE49-F238E27FC236}">
                <a16:creationId xmlns:a16="http://schemas.microsoft.com/office/drawing/2014/main" id="{73FF2A8F-8ECE-4FF8-BDC8-81A4EA743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510549B9-C822-4F0F-94B0-7037DEE5A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4A5DE3F-DEBB-46AE-97AC-106BF0062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96425A-358F-4B53-9299-621FDFF10B9D}"/>
              </a:ext>
            </a:extLst>
          </p:cNvPr>
          <p:cNvSpPr>
            <a:spLocks noGrp="1"/>
          </p:cNvSpPr>
          <p:nvPr>
            <p:ph type="title"/>
          </p:nvPr>
        </p:nvSpPr>
        <p:spPr>
          <a:xfrm>
            <a:off x="5258134" y="640080"/>
            <a:ext cx="6293689" cy="3652405"/>
          </a:xfrm>
        </p:spPr>
        <p:txBody>
          <a:bodyPr vert="horz" lIns="91440" tIns="45720" rIns="91440" bIns="45720" rtlCol="0" anchor="b">
            <a:normAutofit/>
          </a:bodyPr>
          <a:lstStyle/>
          <a:p>
            <a:pPr algn="l"/>
            <a:r>
              <a:rPr lang="en-US" sz="4400">
                <a:solidFill>
                  <a:schemeClr val="tx1">
                    <a:lumMod val="85000"/>
                    <a:lumOff val="15000"/>
                  </a:schemeClr>
                </a:solidFill>
              </a:rPr>
              <a:t>NAWIC…</a:t>
            </a:r>
          </a:p>
        </p:txBody>
      </p:sp>
      <p:pic>
        <p:nvPicPr>
          <p:cNvPr id="9" name="Picture Placeholder 8" descr="A close up of smoke&#10;&#10;Description generated with high confidence">
            <a:extLst>
              <a:ext uri="{FF2B5EF4-FFF2-40B4-BE49-F238E27FC236}">
                <a16:creationId xmlns:a16="http://schemas.microsoft.com/office/drawing/2014/main" id="{0828908B-EA6B-4194-A810-51786B8EF658}"/>
              </a:ext>
            </a:extLst>
          </p:cNvPr>
          <p:cNvPicPr>
            <a:picLocks noGrp="1" noChangeAspect="1"/>
          </p:cNvPicPr>
          <p:nvPr>
            <p:ph type="pic" idx="1"/>
          </p:nvPr>
        </p:nvPicPr>
        <p:blipFill rotWithShape="1">
          <a:blip r:embed="rId3"/>
          <a:srcRect r="3" b="6449"/>
          <a:stretch/>
        </p:blipFill>
        <p:spPr>
          <a:xfrm>
            <a:off x="633999" y="620720"/>
            <a:ext cx="3993942" cy="5597733"/>
          </a:xfrm>
          <a:prstGeom prst="rect">
            <a:avLst/>
          </a:prstGeom>
        </p:spPr>
      </p:pic>
      <p:cxnSp>
        <p:nvCxnSpPr>
          <p:cNvPr id="42" name="Straight Connector 41">
            <a:extLst>
              <a:ext uri="{FF2B5EF4-FFF2-40B4-BE49-F238E27FC236}">
                <a16:creationId xmlns:a16="http://schemas.microsoft.com/office/drawing/2014/main" id="{ADF894D6-89B8-41BD-ADED-787505FE07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4DF7E-319E-482F-9EC3-E45888FEB769}"/>
              </a:ext>
            </a:extLst>
          </p:cNvPr>
          <p:cNvSpPr>
            <a:spLocks noGrp="1"/>
          </p:cNvSpPr>
          <p:nvPr>
            <p:ph type="title"/>
          </p:nvPr>
        </p:nvSpPr>
        <p:spPr>
          <a:xfrm>
            <a:off x="1024128" y="585216"/>
            <a:ext cx="8018272" cy="1499616"/>
          </a:xfrm>
        </p:spPr>
        <p:txBody>
          <a:bodyPr>
            <a:normAutofit/>
          </a:bodyPr>
          <a:lstStyle/>
          <a:p>
            <a:r>
              <a:rPr lang="en-US" dirty="0"/>
              <a:t>NAWIC’s Core purpose</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9E9BD3-810B-4FB9-B8C9-2B5A95C70AD9}"/>
              </a:ext>
            </a:extLst>
          </p:cNvPr>
          <p:cNvSpPr>
            <a:spLocks noGrp="1"/>
          </p:cNvSpPr>
          <p:nvPr>
            <p:ph idx="1"/>
          </p:nvPr>
        </p:nvSpPr>
        <p:spPr>
          <a:xfrm>
            <a:off x="1024128" y="2286000"/>
            <a:ext cx="8018271" cy="4023360"/>
          </a:xfrm>
        </p:spPr>
        <p:txBody>
          <a:bodyPr>
            <a:normAutofit/>
          </a:bodyPr>
          <a:lstStyle/>
          <a:p>
            <a:pPr marL="0" indent="0">
              <a:buNone/>
            </a:pPr>
            <a:r>
              <a:rPr lang="en-US"/>
              <a:t>To enhance the success of women in the construction industry.</a:t>
            </a:r>
          </a:p>
          <a:p>
            <a:endParaRPr lang="en-US"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51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4" descr="A close up of a street sign on a pole&#10;&#10;Description generated with very high confidence">
            <a:extLst>
              <a:ext uri="{FF2B5EF4-FFF2-40B4-BE49-F238E27FC236}">
                <a16:creationId xmlns:a16="http://schemas.microsoft.com/office/drawing/2014/main" id="{BF32C80F-DD75-40D5-B54E-7C158783DE3D}"/>
              </a:ext>
            </a:extLst>
          </p:cNvPr>
          <p:cNvPicPr>
            <a:picLocks noChangeAspect="1"/>
          </p:cNvPicPr>
          <p:nvPr/>
        </p:nvPicPr>
        <p:blipFill rotWithShape="1">
          <a:blip r:embed="rId3">
            <a:duotone>
              <a:schemeClr val="bg2">
                <a:shade val="45000"/>
                <a:satMod val="135000"/>
              </a:schemeClr>
              <a:prstClr val="white"/>
            </a:duotone>
            <a:alphaModFix amt="25000"/>
            <a:extLst>
              <a:ext uri="{837473B0-CC2E-450A-ABE3-18F120FF3D39}">
                <a1611:picAttrSrcUrl xmlns:a1611="http://schemas.microsoft.com/office/drawing/2016/11/main" r:id="rId4"/>
              </a:ext>
            </a:extLst>
          </a:blip>
          <a:srcRect t="8153" b="17096"/>
          <a:stretch/>
        </p:blipFill>
        <p:spPr>
          <a:xfrm>
            <a:off x="20" y="10"/>
            <a:ext cx="12191980" cy="6857989"/>
          </a:xfrm>
          <a:prstGeom prst="rect">
            <a:avLst/>
          </a:prstGeom>
        </p:spPr>
      </p:pic>
      <p:sp>
        <p:nvSpPr>
          <p:cNvPr id="2" name="Title 1">
            <a:extLst>
              <a:ext uri="{FF2B5EF4-FFF2-40B4-BE49-F238E27FC236}">
                <a16:creationId xmlns:a16="http://schemas.microsoft.com/office/drawing/2014/main" id="{B111756C-A108-498B-8C90-41F66173BDA7}"/>
              </a:ext>
            </a:extLst>
          </p:cNvPr>
          <p:cNvSpPr>
            <a:spLocks noGrp="1"/>
          </p:cNvSpPr>
          <p:nvPr>
            <p:ph type="title"/>
          </p:nvPr>
        </p:nvSpPr>
        <p:spPr>
          <a:xfrm>
            <a:off x="1024128" y="585216"/>
            <a:ext cx="9720072" cy="1499616"/>
          </a:xfrm>
        </p:spPr>
        <p:txBody>
          <a:bodyPr>
            <a:normAutofit/>
          </a:bodyPr>
          <a:lstStyle/>
          <a:p>
            <a:r>
              <a:rPr lang="en-US"/>
              <a:t>Core values</a:t>
            </a:r>
          </a:p>
        </p:txBody>
      </p:sp>
      <p:cxnSp>
        <p:nvCxnSpPr>
          <p:cNvPr id="37" name="Straight Connector 36">
            <a:extLst>
              <a:ext uri="{FF2B5EF4-FFF2-40B4-BE49-F238E27FC236}">
                <a16:creationId xmlns:a16="http://schemas.microsoft.com/office/drawing/2014/main" id="{3242C4BD-D309-40DD-9AF5-1D23EA7509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9">
            <a:extLst>
              <a:ext uri="{FF2B5EF4-FFF2-40B4-BE49-F238E27FC236}">
                <a16:creationId xmlns:a16="http://schemas.microsoft.com/office/drawing/2014/main" id="{DABFC826-4C4D-4565-B3ED-D379095B22EE}"/>
              </a:ext>
            </a:extLst>
          </p:cNvPr>
          <p:cNvSpPr>
            <a:spLocks noGrp="1"/>
          </p:cNvSpPr>
          <p:nvPr>
            <p:ph idx="1"/>
          </p:nvPr>
        </p:nvSpPr>
        <p:spPr>
          <a:xfrm>
            <a:off x="1024128" y="2286000"/>
            <a:ext cx="9720071" cy="4023360"/>
          </a:xfrm>
        </p:spPr>
        <p:txBody>
          <a:bodyPr>
            <a:normAutofit/>
          </a:bodyPr>
          <a:lstStyle/>
          <a:p>
            <a:r>
              <a:rPr lang="en-US"/>
              <a:t>BELIEF in ourselves as women</a:t>
            </a:r>
          </a:p>
          <a:p>
            <a:r>
              <a:rPr lang="en-US"/>
              <a:t>PERSEVERANCE</a:t>
            </a:r>
          </a:p>
          <a:p>
            <a:r>
              <a:rPr lang="en-US"/>
              <a:t>We DARE to move into new horizons</a:t>
            </a:r>
          </a:p>
        </p:txBody>
      </p:sp>
    </p:spTree>
    <p:extLst>
      <p:ext uri="{BB962C8B-B14F-4D97-AF65-F5344CB8AC3E}">
        <p14:creationId xmlns:p14="http://schemas.microsoft.com/office/powerpoint/2010/main" val="356558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3">
            <a:extLst>
              <a:ext uri="{FF2B5EF4-FFF2-40B4-BE49-F238E27FC236}">
                <a16:creationId xmlns:a16="http://schemas.microsoft.com/office/drawing/2014/main" id="{90D3EA19-F945-4C3D-BFB4-BDD7F1775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Freeform 9">
            <a:extLst>
              <a:ext uri="{FF2B5EF4-FFF2-40B4-BE49-F238E27FC236}">
                <a16:creationId xmlns:a16="http://schemas.microsoft.com/office/drawing/2014/main" id="{73FF2A8F-8ECE-4FF8-BDC8-81A4EA743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37">
            <a:extLst>
              <a:ext uri="{FF2B5EF4-FFF2-40B4-BE49-F238E27FC236}">
                <a16:creationId xmlns:a16="http://schemas.microsoft.com/office/drawing/2014/main" id="{510549B9-C822-4F0F-94B0-7037DEE5A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Rectangle 39">
            <a:extLst>
              <a:ext uri="{FF2B5EF4-FFF2-40B4-BE49-F238E27FC236}">
                <a16:creationId xmlns:a16="http://schemas.microsoft.com/office/drawing/2014/main" id="{88960733-AF98-4C06-BC4B-1F4B31C790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1E4D0-94A7-47AB-8993-18C0CB6EBBEB}"/>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4400" spc="200"/>
              <a:t>Big audacious goal (bag) or vision</a:t>
            </a:r>
          </a:p>
        </p:txBody>
      </p:sp>
      <p:sp>
        <p:nvSpPr>
          <p:cNvPr id="4" name="Content Placeholder 3">
            <a:extLst>
              <a:ext uri="{FF2B5EF4-FFF2-40B4-BE49-F238E27FC236}">
                <a16:creationId xmlns:a16="http://schemas.microsoft.com/office/drawing/2014/main" id="{40192857-3731-46F8-A4AA-62F5888C58BD}"/>
              </a:ext>
            </a:extLst>
          </p:cNvPr>
          <p:cNvSpPr>
            <a:spLocks noGrp="1"/>
          </p:cNvSpPr>
          <p:nvPr>
            <p:ph sz="half" idx="1"/>
          </p:nvPr>
        </p:nvSpPr>
        <p:spPr>
          <a:xfrm>
            <a:off x="613611" y="3849540"/>
            <a:ext cx="3566407" cy="1463040"/>
          </a:xfrm>
        </p:spPr>
        <p:txBody>
          <a:bodyPr vert="horz" lIns="91440" tIns="45720" rIns="91440" bIns="45720" rtlCol="0" anchor="t">
            <a:normAutofit/>
          </a:bodyPr>
          <a:lstStyle/>
          <a:p>
            <a:pPr marL="0" indent="0" algn="r">
              <a:lnSpc>
                <a:spcPct val="100000"/>
              </a:lnSpc>
              <a:spcBef>
                <a:spcPts val="0"/>
              </a:spcBef>
              <a:buNone/>
            </a:pPr>
            <a:r>
              <a:rPr lang="en-US" sz="1600">
                <a:solidFill>
                  <a:schemeClr val="tx1">
                    <a:lumMod val="95000"/>
                    <a:lumOff val="5000"/>
                  </a:schemeClr>
                </a:solidFill>
              </a:rPr>
              <a:t>The association that positions women to influence the direction of the construction industry</a:t>
            </a:r>
          </a:p>
        </p:txBody>
      </p:sp>
      <p:cxnSp>
        <p:nvCxnSpPr>
          <p:cNvPr id="48" name="Straight Connector 41">
            <a:extLst>
              <a:ext uri="{FF2B5EF4-FFF2-40B4-BE49-F238E27FC236}">
                <a16:creationId xmlns:a16="http://schemas.microsoft.com/office/drawing/2014/main" id="{225B7B8F-5379-42C6-8B01-75BCFEE6A3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close up of an animal&#10;&#10;Description generated with very high confidence">
            <a:extLst>
              <a:ext uri="{FF2B5EF4-FFF2-40B4-BE49-F238E27FC236}">
                <a16:creationId xmlns:a16="http://schemas.microsoft.com/office/drawing/2014/main" id="{33150BBB-437F-4F54-9A15-1F312CC80B38}"/>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4542" r="17736" b="-1"/>
          <a:stretch/>
        </p:blipFill>
        <p:spPr>
          <a:xfrm>
            <a:off x="4654984" y="975"/>
            <a:ext cx="7533742" cy="6858000"/>
          </a:xfrm>
          <a:prstGeom prst="rect">
            <a:avLst/>
          </a:prstGeom>
        </p:spPr>
      </p:pic>
    </p:spTree>
    <p:extLst>
      <p:ext uri="{BB962C8B-B14F-4D97-AF65-F5344CB8AC3E}">
        <p14:creationId xmlns:p14="http://schemas.microsoft.com/office/powerpoint/2010/main" val="90150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1C5C9-428E-4116-AF7C-B9F4FE6DC61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Gather data</a:t>
            </a:r>
          </a:p>
        </p:txBody>
      </p:sp>
      <p:pic>
        <p:nvPicPr>
          <p:cNvPr id="8" name="Content Placeholder 4" descr="A sign in front of a mirror&#10;&#10;Description automatically generated">
            <a:extLst>
              <a:ext uri="{FF2B5EF4-FFF2-40B4-BE49-F238E27FC236}">
                <a16:creationId xmlns:a16="http://schemas.microsoft.com/office/drawing/2014/main" id="{47EC35BC-7C0D-49AC-8F04-E8B6030C817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2493" r="1" b="1"/>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08231F5-CA1A-4474-839F-964D74AC70F0}"/>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Study overall market</a:t>
            </a:r>
          </a:p>
          <a:p>
            <a:r>
              <a:rPr lang="en-US" dirty="0">
                <a:solidFill>
                  <a:srgbClr val="FFFFFF"/>
                </a:solidFill>
              </a:rPr>
              <a:t>Core Purpose</a:t>
            </a:r>
          </a:p>
          <a:p>
            <a:r>
              <a:rPr lang="en-US" dirty="0">
                <a:solidFill>
                  <a:srgbClr val="FFFFFF"/>
                </a:solidFill>
              </a:rPr>
              <a:t>Core Values</a:t>
            </a:r>
          </a:p>
          <a:p>
            <a:r>
              <a:rPr lang="en-US" dirty="0">
                <a:solidFill>
                  <a:srgbClr val="FFFFFF"/>
                </a:solidFill>
              </a:rPr>
              <a:t>Big Audacious Goal</a:t>
            </a:r>
          </a:p>
          <a:p>
            <a:r>
              <a:rPr lang="en-US" dirty="0">
                <a:solidFill>
                  <a:srgbClr val="FFFFFF"/>
                </a:solidFill>
              </a:rPr>
              <a:t>Internal Input</a:t>
            </a:r>
          </a:p>
          <a:p>
            <a:r>
              <a:rPr lang="en-US" dirty="0">
                <a:solidFill>
                  <a:srgbClr val="FFFFFF"/>
                </a:solidFill>
              </a:rPr>
              <a:t>SWOT Analysis</a:t>
            </a:r>
          </a:p>
          <a:p>
            <a:r>
              <a:rPr lang="en-US" dirty="0">
                <a:solidFill>
                  <a:srgbClr val="FFFFFF"/>
                </a:solidFill>
              </a:rPr>
              <a:t>External Input</a:t>
            </a:r>
          </a:p>
          <a:p>
            <a:endParaRPr lang="en-US" dirty="0">
              <a:solidFill>
                <a:srgbClr val="FFFFFF"/>
              </a:solidFill>
            </a:endParaRPr>
          </a:p>
        </p:txBody>
      </p:sp>
    </p:spTree>
    <p:extLst>
      <p:ext uri="{BB962C8B-B14F-4D97-AF65-F5344CB8AC3E}">
        <p14:creationId xmlns:p14="http://schemas.microsoft.com/office/powerpoint/2010/main" val="9550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624DB4B-273D-4F37-AD77-7818C762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9">
            <a:extLst>
              <a:ext uri="{FF2B5EF4-FFF2-40B4-BE49-F238E27FC236}">
                <a16:creationId xmlns:a16="http://schemas.microsoft.com/office/drawing/2014/main" id="{0AACDBA6-CFDF-49EC-8008-46FD62C46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BA790F5F-7816-441D-BA59-630FDC224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88AA5CF-D246-4589-A956-D289C8CDE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BEE55-62D9-47F1-9816-696416572337}"/>
              </a:ext>
            </a:extLst>
          </p:cNvPr>
          <p:cNvSpPr>
            <a:spLocks noGrp="1"/>
          </p:cNvSpPr>
          <p:nvPr>
            <p:ph type="title"/>
          </p:nvPr>
        </p:nvSpPr>
        <p:spPr>
          <a:xfrm>
            <a:off x="5258134" y="640080"/>
            <a:ext cx="6293689" cy="3652405"/>
          </a:xfrm>
        </p:spPr>
        <p:txBody>
          <a:bodyPr vert="horz" lIns="91440" tIns="45720" rIns="91440" bIns="45720" rtlCol="0" anchor="b">
            <a:normAutofit/>
          </a:bodyPr>
          <a:lstStyle/>
          <a:p>
            <a:r>
              <a:rPr lang="en-US" sz="4400" spc="200">
                <a:solidFill>
                  <a:schemeClr val="tx1">
                    <a:lumMod val="85000"/>
                    <a:lumOff val="15000"/>
                  </a:schemeClr>
                </a:solidFill>
              </a:rPr>
              <a:t>Swot analysis</a:t>
            </a:r>
          </a:p>
        </p:txBody>
      </p:sp>
      <p:pic>
        <p:nvPicPr>
          <p:cNvPr id="12" name="Content Placeholder 4">
            <a:extLst>
              <a:ext uri="{FF2B5EF4-FFF2-40B4-BE49-F238E27FC236}">
                <a16:creationId xmlns:a16="http://schemas.microsoft.com/office/drawing/2014/main" id="{5EF9F7E4-F486-43F8-ACC5-F6510BC8041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587"/>
          <a:stretch/>
        </p:blipFill>
        <p:spPr>
          <a:xfrm>
            <a:off x="633999" y="1601740"/>
            <a:ext cx="3993942" cy="3635693"/>
          </a:xfrm>
          <a:prstGeom prst="rect">
            <a:avLst/>
          </a:prstGeom>
        </p:spPr>
      </p:pic>
      <p:cxnSp>
        <p:nvCxnSpPr>
          <p:cNvPr id="38" name="Straight Connector 37">
            <a:extLst>
              <a:ext uri="{FF2B5EF4-FFF2-40B4-BE49-F238E27FC236}">
                <a16:creationId xmlns:a16="http://schemas.microsoft.com/office/drawing/2014/main" id="{F3AB97EF-4637-4FE7-B571-EF4AC52E22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60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ACE5A-B9F7-4950-B4C3-924E48357BC5}"/>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Strategic plan retreat</a:t>
            </a:r>
          </a:p>
        </p:txBody>
      </p:sp>
      <p:sp>
        <p:nvSpPr>
          <p:cNvPr id="3" name="Content Placeholder 2">
            <a:extLst>
              <a:ext uri="{FF2B5EF4-FFF2-40B4-BE49-F238E27FC236}">
                <a16:creationId xmlns:a16="http://schemas.microsoft.com/office/drawing/2014/main" id="{87B06DA4-2E9C-458B-AA44-F36581D00384}"/>
              </a:ext>
            </a:extLst>
          </p:cNvPr>
          <p:cNvSpPr>
            <a:spLocks noGrp="1"/>
          </p:cNvSpPr>
          <p:nvPr>
            <p:ph idx="1"/>
          </p:nvPr>
        </p:nvSpPr>
        <p:spPr>
          <a:xfrm>
            <a:off x="4951048" y="804333"/>
            <a:ext cx="6306003" cy="5249334"/>
          </a:xfrm>
        </p:spPr>
        <p:txBody>
          <a:bodyPr anchor="ctr">
            <a:normAutofit/>
          </a:bodyPr>
          <a:lstStyle/>
          <a:p>
            <a:r>
              <a:rPr lang="en-US" dirty="0"/>
              <a:t>NAWIC Jeopardy – How well do you know NAWIC?</a:t>
            </a:r>
          </a:p>
          <a:p>
            <a:r>
              <a:rPr lang="en-US" dirty="0"/>
              <a:t>Review of prior year</a:t>
            </a:r>
          </a:p>
          <a:p>
            <a:r>
              <a:rPr lang="en-US" dirty="0"/>
              <a:t>SWOT Analysis</a:t>
            </a:r>
          </a:p>
          <a:p>
            <a:r>
              <a:rPr lang="en-US" dirty="0"/>
              <a:t>Membership Engagement, Benchmark, Recruitment/Retention</a:t>
            </a:r>
          </a:p>
          <a:p>
            <a:r>
              <a:rPr lang="en-US" dirty="0"/>
              <a:t>SMART Goals</a:t>
            </a:r>
          </a:p>
          <a:p>
            <a:r>
              <a:rPr lang="en-US" dirty="0"/>
              <a:t>Goal Categories</a:t>
            </a:r>
          </a:p>
          <a:p>
            <a:pPr lvl="1"/>
            <a:r>
              <a:rPr lang="en-US" dirty="0"/>
              <a:t>Awareness (Marketing)</a:t>
            </a:r>
          </a:p>
          <a:p>
            <a:pPr lvl="1"/>
            <a:r>
              <a:rPr lang="en-US" dirty="0"/>
              <a:t>Education</a:t>
            </a:r>
          </a:p>
          <a:p>
            <a:pPr lvl="1"/>
            <a:r>
              <a:rPr lang="en-US" dirty="0"/>
              <a:t>Infrastructure (Resources)</a:t>
            </a:r>
          </a:p>
          <a:p>
            <a:pPr lvl="1"/>
            <a:r>
              <a:rPr lang="en-US" dirty="0"/>
              <a:t>Membership</a:t>
            </a:r>
          </a:p>
          <a:p>
            <a:pPr lvl="1"/>
            <a:endParaRPr lang="en-US" dirty="0"/>
          </a:p>
          <a:p>
            <a:endParaRPr lang="en-US" dirty="0"/>
          </a:p>
        </p:txBody>
      </p:sp>
    </p:spTree>
    <p:extLst>
      <p:ext uri="{BB962C8B-B14F-4D97-AF65-F5344CB8AC3E}">
        <p14:creationId xmlns:p14="http://schemas.microsoft.com/office/powerpoint/2010/main" val="1596762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2642</Words>
  <Application>Microsoft Office PowerPoint</Application>
  <PresentationFormat>Widescreen</PresentationFormat>
  <Paragraphs>315</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Tw Cen MT</vt:lpstr>
      <vt:lpstr>Tw Cen MT Condensed</vt:lpstr>
      <vt:lpstr>Wingdings 3</vt:lpstr>
      <vt:lpstr>Integral</vt:lpstr>
      <vt:lpstr>Strategic plan </vt:lpstr>
      <vt:lpstr>         Think big…  believe big…  achieve big…</vt:lpstr>
      <vt:lpstr>Gather data</vt:lpstr>
      <vt:lpstr>NAWIC’s Core purpose</vt:lpstr>
      <vt:lpstr>Core values</vt:lpstr>
      <vt:lpstr>Big audacious goal (bag) or vision</vt:lpstr>
      <vt:lpstr>Gather data</vt:lpstr>
      <vt:lpstr>Swot analysis</vt:lpstr>
      <vt:lpstr>Strategic plan retreat</vt:lpstr>
      <vt:lpstr> Framework:  goal categories </vt:lpstr>
      <vt:lpstr>PowerPoint Presentation</vt:lpstr>
      <vt:lpstr>Specific</vt:lpstr>
      <vt:lpstr>Measurable</vt:lpstr>
      <vt:lpstr>Smart goal setting</vt:lpstr>
      <vt:lpstr>timely</vt:lpstr>
      <vt:lpstr>SMART + goals</vt:lpstr>
      <vt:lpstr>Create the plan</vt:lpstr>
      <vt:lpstr>Working the plan</vt:lpstr>
      <vt:lpstr>scorecard</vt:lpstr>
      <vt:lpstr>PowerPoint Presentation</vt:lpstr>
      <vt:lpstr>Membership strategy</vt:lpstr>
      <vt:lpstr>engaging members</vt:lpstr>
      <vt:lpstr>What is engagement?</vt:lpstr>
      <vt:lpstr>4 key emotions that lead to engagement</vt:lpstr>
      <vt:lpstr>Membership engagement benchmark </vt:lpstr>
      <vt:lpstr>Membership recruitment &amp; retention</vt:lpstr>
      <vt:lpstr>PowerPoint Presentation</vt:lpstr>
      <vt:lpstr>PowerPoint Presentation</vt:lpstr>
      <vt:lpstr>PowerPoint Presentation</vt:lpstr>
      <vt:lpstr>NAWIC…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dc:title>
  <dc:creator>Vickie Nickel</dc:creator>
  <cp:lastModifiedBy>Vickie Nickel</cp:lastModifiedBy>
  <cp:revision>5</cp:revision>
  <dcterms:created xsi:type="dcterms:W3CDTF">2019-04-23T18:06:59Z</dcterms:created>
  <dcterms:modified xsi:type="dcterms:W3CDTF">2019-04-23T18:44:37Z</dcterms:modified>
</cp:coreProperties>
</file>